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9"/>
  </p:notesMasterIdLst>
  <p:sldIdLst>
    <p:sldId id="256" r:id="rId2"/>
    <p:sldId id="257" r:id="rId3"/>
    <p:sldId id="261" r:id="rId4"/>
    <p:sldId id="259" r:id="rId5"/>
    <p:sldId id="262" r:id="rId6"/>
    <p:sldId id="258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023DC120-E848-421B-AE08-78D2B755BCE2}">
          <p14:sldIdLst>
            <p14:sldId id="256"/>
            <p14:sldId id="257"/>
            <p14:sldId id="261"/>
            <p14:sldId id="259"/>
            <p14:sldId id="262"/>
          </p14:sldIdLst>
        </p14:section>
        <p14:section name="Inndeling uten navn" id="{78A8D660-0873-41DF-A384-1D3F7C81B42B}">
          <p14:sldIdLst>
            <p14:sldId id="258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50" autoAdjust="0"/>
  </p:normalViewPr>
  <p:slideViewPr>
    <p:cSldViewPr snapToObjects="1">
      <p:cViewPr varScale="1">
        <p:scale>
          <a:sx n="99" d="100"/>
          <a:sy n="99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324BF-2416-FF4B-BB38-6E6E1C709F37}" type="datetimeFigureOut">
              <a:rPr lang="nb-NO"/>
              <a:t>28.04.2023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55DE9-B52E-F044-84ED-D2418AE6954B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732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</a:t>
            </a:r>
            <a:r>
              <a:rPr lang="nb-NO" baseline="0" dirty="0"/>
              <a:t> skal nå ta for oss Budskapet som en av veiene mot plass i kommunestyret. </a:t>
            </a:r>
          </a:p>
          <a:p>
            <a:r>
              <a:rPr lang="nb-NO" baseline="0" dirty="0"/>
              <a:t>Andre veier er Stand, leserinnlegg i avisen og som her innlegg og på ulike møter.</a:t>
            </a:r>
          </a:p>
          <a:p>
            <a:endParaRPr lang="nb-NO" baseline="0" dirty="0"/>
          </a:p>
          <a:p>
            <a:r>
              <a:rPr lang="nb-NO" baseline="0" dirty="0"/>
              <a:t>Denne modellen vi skal se på, er det også mulig å anvende når vi skal skrive et leserbrev, altså flere måter å bruke modellen på, som heter Tale – Kraft og er et vel gjennomprøvd mønster å bygge opp et innlegg på. Det er utarbeidet av Natalie H Rogers i hennes bok "Ordet er ditt"©.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5DE9-B52E-F044-84ED-D2418AE6954B}" type="slidenum">
              <a:rPr lang="nb-NO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074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 presenterer her hvordan vi best kan nå fram med vårt budskap, det som er vår visjon og hvordan vi kan nå den. </a:t>
            </a:r>
          </a:p>
          <a:p>
            <a:endParaRPr lang="nb-NO"/>
          </a:p>
          <a:p>
            <a:r>
              <a:rPr lang="nb-NO"/>
              <a:t>Når vi har holdt innlegget vårt og presentert det vi har</a:t>
            </a:r>
            <a:r>
              <a:rPr lang="nb-NO" baseline="0"/>
              <a:t> valgt ut, kan det ofte bli åpnet for spørsmål som både er greie og noen som vi ikke ønsker av en eller annen grunn.</a:t>
            </a:r>
          </a:p>
          <a:p>
            <a:endParaRPr lang="nb-NO" baseline="0"/>
          </a:p>
          <a:p>
            <a:r>
              <a:rPr lang="nb-NO" baseline="0"/>
              <a:t>Selve valgkampen har i år startet turbulent for oss helt fra nominasjonen, via en rekke uønskede avisartikler og senere at vår leder og førstekandidat døde.</a:t>
            </a:r>
          </a:p>
          <a:p>
            <a:endParaRPr lang="nb-NO" baseline="0"/>
          </a:p>
          <a:p>
            <a:r>
              <a:rPr lang="nb-NO" baseline="0"/>
              <a:t>Vi har bestemt oss for å for å satse alt – vi vil ha minst to representanter i kommunestyret.</a:t>
            </a:r>
          </a:p>
          <a:p>
            <a:endParaRPr lang="nb-NO" baseline="0"/>
          </a:p>
          <a:p>
            <a:r>
              <a:rPr lang="nb-NO" baseline="0"/>
              <a:t>Valgarbeidet krever full innsats på alle områder, også når vi skal overbevise folk om vårt program.</a:t>
            </a:r>
          </a:p>
          <a:p>
            <a:endParaRPr lang="nb-NO" baseline="0"/>
          </a:p>
          <a:p>
            <a:r>
              <a:rPr lang="nb-NO" baseline="0"/>
              <a:t>Når valget er over, skal våre representanter  presentere våre politiske løsninger og få dem akseptert!</a:t>
            </a:r>
          </a:p>
          <a:p>
            <a:endParaRPr lang="nb-NO" baseline="0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5DE9-B52E-F044-84ED-D2418AE6954B}" type="slidenum">
              <a:rPr lang="nb-NO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7540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5DE9-B52E-F044-84ED-D2418AE6954B}" type="slidenum">
              <a:rPr lang="nb-NO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7664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er Tale-Kraft modellen. Den har 7 hovedpunkter. Disse skal ha en " rød</a:t>
            </a:r>
            <a:r>
              <a:rPr lang="nb-NO" baseline="0" dirty="0"/>
              <a:t> tråd" vevd inn i seg. F.eks. Skal vi snakke om Team Elverums Program, skal ordet "Team Elverums Program" framkomme i alle underpunkter etter påstanden.</a:t>
            </a:r>
          </a:p>
          <a:p>
            <a:endParaRPr lang="nb-NO" baseline="0" dirty="0"/>
          </a:p>
          <a:p>
            <a:r>
              <a:rPr lang="nb-NO" baseline="0" dirty="0"/>
              <a:t>Innlegget vårt skal ha en hensikt – "Stem på oss – Team Elverum", "Støtt vårt forslag" osv. </a:t>
            </a:r>
          </a:p>
          <a:p>
            <a:endParaRPr lang="nb-NO" baseline="0" dirty="0"/>
          </a:p>
          <a:p>
            <a:r>
              <a:rPr lang="nb-NO" baseline="0" dirty="0"/>
              <a:t>Litt om hvert punkt:</a:t>
            </a:r>
          </a:p>
          <a:p>
            <a:r>
              <a:rPr lang="nb-NO" baseline="0" dirty="0"/>
              <a:t>Del I: Intro – Her skal vi få tilhørerne til å vende oppmerksomheten på det jeg skal si.</a:t>
            </a:r>
          </a:p>
          <a:p>
            <a:r>
              <a:rPr lang="nb-NO" baseline="0" dirty="0"/>
              <a:t>Del II: Innledningen skal handle om Temaet med Emnet i siste setningen og gir den generelle   retningen for Innlegget ditt. Denne emnesetningen bør være kort: "I kveld skal jeg snakke om Team Elverums Program for Elverum." Den skal gi innlegget  den retningen vi ønsker tilhørerne vil følge.</a:t>
            </a:r>
          </a:p>
          <a:p>
            <a:r>
              <a:rPr lang="nb-NO" baseline="0" dirty="0"/>
              <a:t>Del III:  Påstands-setningen er den viktigste setningen i hele innlegget/ talen. Det er den </a:t>
            </a:r>
            <a:r>
              <a:rPr lang="nb-NO" u="sng" baseline="0" dirty="0"/>
              <a:t>ene</a:t>
            </a:r>
            <a:r>
              <a:rPr lang="nb-NO" u="none" baseline="0" dirty="0"/>
              <a:t> tanken du vil tilhørerne skal høre og huske tydelig. Alt som følger av informasjon skal underbygge og støtte Påstands-setningen! F.eks. "Jeg er overbevist om at utvikling av bygdene er viktig for byen Elverum!" eller " Jeg mener Team Elverums Program vil utvikle Elverum!"</a:t>
            </a:r>
          </a:p>
          <a:p>
            <a:endParaRPr lang="nb-NO" u="none" baseline="0" dirty="0"/>
          </a:p>
          <a:p>
            <a:r>
              <a:rPr lang="nb-NO" u="none" baseline="0" dirty="0"/>
              <a:t>Selve Påstands - setning skal </a:t>
            </a:r>
            <a:r>
              <a:rPr lang="nb-NO" u="none" baseline="0" dirty="0" err="1"/>
              <a:t>ikkevforklsre</a:t>
            </a:r>
            <a:r>
              <a:rPr lang="nb-NO" u="none" baseline="0" dirty="0"/>
              <a:t>, forsvare eller begrunne hvorfor du påstår dette. </a:t>
            </a:r>
          </a:p>
          <a:p>
            <a:r>
              <a:rPr lang="nb-NO" u="none" baseline="0" dirty="0"/>
              <a:t> Det kommer i punktene etterpå.</a:t>
            </a:r>
          </a:p>
          <a:p>
            <a:endParaRPr lang="nb-NO" u="none" baseline="0" dirty="0"/>
          </a:p>
          <a:p>
            <a:r>
              <a:rPr lang="nb-NO" u="none" baseline="0" dirty="0"/>
              <a:t>Del IV: Bakgrunn </a:t>
            </a:r>
          </a:p>
          <a:p>
            <a:r>
              <a:rPr lang="nb-NO" u="none" baseline="0" dirty="0"/>
              <a:t>           Den besvarer et av disse tre spørsmålene :</a:t>
            </a:r>
          </a:p>
          <a:p>
            <a:r>
              <a:rPr lang="nb-NO" u="none" baseline="0" dirty="0"/>
              <a:t>           1: Hvorfor jeg snakker om emnet?</a:t>
            </a:r>
          </a:p>
          <a:p>
            <a:r>
              <a:rPr lang="nb-NO" u="none" baseline="0" dirty="0"/>
              <a:t>           2: Hvorfor mitt parti er interessert i emnet?</a:t>
            </a:r>
          </a:p>
          <a:p>
            <a:r>
              <a:rPr lang="nb-NO" u="none" baseline="0" dirty="0"/>
              <a:t>           3: Hvorfor emnet i seg selv er </a:t>
            </a:r>
            <a:r>
              <a:rPr lang="nb-NO" u="none" baseline="0" dirty="0" err="1"/>
              <a:t>interessant?ææ</a:t>
            </a:r>
            <a:endParaRPr lang="nb-NO" u="none" baseline="0" dirty="0"/>
          </a:p>
          <a:p>
            <a:endParaRPr lang="nb-NO" u="none" baseline="0" dirty="0"/>
          </a:p>
          <a:p>
            <a:r>
              <a:rPr lang="nb-NO" u="none" baseline="0" dirty="0"/>
              <a:t>Del V:  Punktdeler inntil 6 punkter  for argumenter for </a:t>
            </a:r>
            <a:r>
              <a:rPr lang="nb-NO" u="none" baseline="0" dirty="0" err="1"/>
              <a:t>Påstandsetning</a:t>
            </a:r>
            <a:r>
              <a:rPr lang="nb-NO" u="none" baseline="0" dirty="0"/>
              <a:t>.</a:t>
            </a:r>
          </a:p>
          <a:p>
            <a:r>
              <a:rPr lang="nb-NO" u="none" baseline="0" dirty="0"/>
              <a:t>           I disse punktene skal dokumentere, forklare og forsvare vår påstand.</a:t>
            </a:r>
          </a:p>
          <a:p>
            <a:r>
              <a:rPr lang="nb-NO" u="none" baseline="0" dirty="0"/>
              <a:t>           Vår begrunnelse for </a:t>
            </a:r>
            <a:r>
              <a:rPr lang="nb-NO" u="none" baseline="0" dirty="0" err="1"/>
              <a:t>standbunktet</a:t>
            </a:r>
            <a:r>
              <a:rPr lang="nb-NO" u="none" baseline="0" dirty="0"/>
              <a:t> i Påstanden.</a:t>
            </a:r>
          </a:p>
          <a:p>
            <a:r>
              <a:rPr lang="nb-NO" u="none" baseline="0" dirty="0"/>
              <a:t>           Dette kan listes opp på forhånd. </a:t>
            </a:r>
          </a:p>
          <a:p>
            <a:r>
              <a:rPr lang="nb-NO" u="none" baseline="0" dirty="0"/>
              <a:t>           Finn en naturlig rekkefølge av disse punktene fram til høydepunktet.</a:t>
            </a:r>
          </a:p>
          <a:p>
            <a:endParaRPr lang="nb-NO" u="none" baseline="0" dirty="0"/>
          </a:p>
          <a:p>
            <a:r>
              <a:rPr lang="nb-NO" u="none" baseline="0" dirty="0"/>
              <a:t>Del VI: Høydepunkt, det viktigste som underbygger Påstanden.</a:t>
            </a:r>
          </a:p>
          <a:p>
            <a:r>
              <a:rPr lang="nb-NO" u="none" baseline="0" dirty="0"/>
              <a:t>           Husk at </a:t>
            </a:r>
            <a:r>
              <a:rPr lang="nb-NO" u="none" baseline="0" dirty="0" err="1"/>
              <a:t>dettecer</a:t>
            </a:r>
            <a:r>
              <a:rPr lang="nb-NO" u="none" baseline="0" dirty="0"/>
              <a:t> det siste punktet. </a:t>
            </a:r>
          </a:p>
          <a:p>
            <a:r>
              <a:rPr lang="nb-NO" u="none" baseline="0" dirty="0"/>
              <a:t>           Det må være så spennende </a:t>
            </a:r>
            <a:r>
              <a:rPr lang="nb-NO" u="none" baseline="0" dirty="0" err="1"/>
              <a:t>ogdramatisk</a:t>
            </a:r>
            <a:r>
              <a:rPr lang="nb-NO" u="none" baseline="0" dirty="0"/>
              <a:t> som mulig.</a:t>
            </a:r>
          </a:p>
          <a:p>
            <a:r>
              <a:rPr lang="nb-NO" u="none" baseline="0" dirty="0"/>
              <a:t>           Her må vi huske å ta med påstand-setningen i en eller annen måte.</a:t>
            </a:r>
          </a:p>
          <a:p>
            <a:endParaRPr lang="nb-NO" u="none" baseline="0" dirty="0"/>
          </a:p>
          <a:p>
            <a:r>
              <a:rPr lang="nb-NO" u="none" baseline="0" dirty="0"/>
              <a:t>Del VII: Konklusjon / Oppsummering med avslutning for oppmerksomheten !</a:t>
            </a:r>
          </a:p>
          <a:p>
            <a:r>
              <a:rPr lang="nb-NO" u="none" baseline="0" dirty="0"/>
              <a:t>            Konklusjonen skal aldri inneholde ny informasjon.</a:t>
            </a:r>
          </a:p>
          <a:p>
            <a:r>
              <a:rPr lang="nb-NO" u="none" baseline="0" dirty="0"/>
              <a:t>            Summer punktene i talen med en setning </a:t>
            </a:r>
            <a:r>
              <a:rPr lang="nb-NO" u="none" baseline="0" dirty="0" err="1"/>
              <a:t>fo</a:t>
            </a:r>
            <a:r>
              <a:rPr lang="nb-NO" u="none" baseline="0" dirty="0"/>
              <a:t> hvert punkt.</a:t>
            </a:r>
          </a:p>
          <a:p>
            <a:r>
              <a:rPr lang="nb-NO" u="none" baseline="0" dirty="0"/>
              <a:t>             Avslutt med å si:" Ja takker for at dere har lytte oppmerksomt på hva </a:t>
            </a:r>
          </a:p>
          <a:p>
            <a:r>
              <a:rPr lang="nb-NO" u="none" baseline="0" dirty="0"/>
              <a:t>             jeg har fortalt om hvor viktig det er å få kommunens økonomi på rett kjøl".0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5DE9-B52E-F044-84ED-D2418AE6954B}" type="slidenum">
              <a:rPr lang="nb-NO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164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A9FB202-3F26-4C86-8A19-86B60B2C160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421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2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26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8922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8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23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15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28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02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49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1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38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5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9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0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8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7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7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5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8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A9FB202-3F26-4C86-8A19-86B60B2C160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0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  <p:sldLayoutId id="2147483898" r:id="rId18"/>
    <p:sldLayoutId id="2147483899" r:id="rId19"/>
    <p:sldLayoutId id="21474839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50482" y="971819"/>
            <a:ext cx="6705600" cy="1343092"/>
          </a:xfrm>
        </p:spPr>
        <p:txBody>
          <a:bodyPr>
            <a:normAutofit/>
          </a:bodyPr>
          <a:lstStyle/>
          <a:p>
            <a:pPr algn="l"/>
            <a:r>
              <a:rPr lang="nb-NO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Valgkampen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413986" y="2378642"/>
            <a:ext cx="6781800" cy="2100716"/>
          </a:xfrm>
        </p:spPr>
        <p:txBody>
          <a:bodyPr>
            <a:noAutofit/>
          </a:bodyPr>
          <a:lstStyle/>
          <a:p>
            <a:pPr algn="l"/>
            <a:r>
              <a:rPr lang="nb-NO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Mot målet </a:t>
            </a:r>
          </a:p>
          <a:p>
            <a:pPr algn="l"/>
            <a:r>
              <a:rPr lang="nb-NO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Veien til kommunestyret</a:t>
            </a:r>
          </a:p>
          <a:p>
            <a:pPr algn="l"/>
            <a:r>
              <a:rPr lang="nb-NO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Vårt politiske budskap til </a:t>
            </a:r>
          </a:p>
          <a:p>
            <a:pPr algn="l"/>
            <a:r>
              <a:rPr lang="nb-NO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tilhørerne som  skal vise oss veien dit!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BA4EFD3-6659-D5AC-14C4-83AAF51C87B9}"/>
              </a:ext>
            </a:extLst>
          </p:cNvPr>
          <p:cNvSpPr txBox="1"/>
          <p:nvPr/>
        </p:nvSpPr>
        <p:spPr>
          <a:xfrm>
            <a:off x="515783" y="5246922"/>
            <a:ext cx="291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Arial Black" panose="020B0A04020102020204" pitchFamily="34" charset="0"/>
              </a:rPr>
              <a:t>Politikerskolen i PP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8185FAF-5FE7-2503-8473-C99F934004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52859"/>
            <a:ext cx="4813610" cy="888887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F86E528-1878-A31F-54B4-BF7852E12E17}"/>
              </a:ext>
            </a:extLst>
          </p:cNvPr>
          <p:cNvSpPr txBox="1">
            <a:spLocks noChangeArrowheads="1"/>
          </p:cNvSpPr>
          <p:nvPr/>
        </p:nvSpPr>
        <p:spPr>
          <a:xfrm>
            <a:off x="7567919" y="4800600"/>
            <a:ext cx="3152161" cy="7197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b-NO" sz="2800" dirty="0">
                <a:solidFill>
                  <a:schemeClr val="bg1"/>
                </a:solidFill>
                <a:latin typeface="Arial Black" panose="020B0A04020102020204" pitchFamily="34" charset="0"/>
              </a:rPr>
              <a:t>Ordet er ditt tale med kraft</a:t>
            </a:r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2819400" y="4930960"/>
            <a:ext cx="6334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Kommunestyrevalget 2023</a:t>
            </a:r>
          </a:p>
          <a:p>
            <a:pPr algn="ctr"/>
            <a:r>
              <a:rPr lang="nb-NO" b="1" i="1" dirty="0">
                <a:latin typeface="Arial Black" panose="020B0A04020102020204" pitchFamily="34" charset="0"/>
              </a:rPr>
              <a:t>- Vi vil at Askøy skal bli en JA kommune</a:t>
            </a:r>
          </a:p>
        </p:txBody>
      </p:sp>
      <p:pic>
        <p:nvPicPr>
          <p:cNvPr id="4" name="Bilde 3" descr="pp_logo_lang_medtek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7068"/>
            <a:ext cx="533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BB35BC24-ABD4-B7DE-9CFA-986EC1BDE3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737450"/>
            <a:ext cx="3240583" cy="59841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4142D643-94F2-0719-C51C-B079E8AA38A3}"/>
              </a:ext>
            </a:extLst>
          </p:cNvPr>
          <p:cNvSpPr txBox="1"/>
          <p:nvPr/>
        </p:nvSpPr>
        <p:spPr>
          <a:xfrm>
            <a:off x="518617" y="5768522"/>
            <a:ext cx="283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Arial Black" panose="020B0A04020102020204" pitchFamily="34" charset="0"/>
              </a:rPr>
              <a:t>Politikerskolen i PP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A268032-C752-1E4C-4D39-2A924892F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475" y="1219200"/>
            <a:ext cx="61150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4800" y="309712"/>
            <a:ext cx="10396882" cy="1151965"/>
          </a:xfrm>
        </p:spPr>
        <p:txBody>
          <a:bodyPr>
            <a:normAutofit/>
          </a:bodyPr>
          <a:lstStyle/>
          <a:p>
            <a:r>
              <a:rPr lang="nb-NO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VALGTALEN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0600" y="1340205"/>
            <a:ext cx="9906000" cy="41775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800" dirty="0">
                <a:latin typeface="Arial Black" panose="020B0A04020102020204" pitchFamily="34" charset="0"/>
              </a:rPr>
              <a:t>Vanlig er talen/innlegget delt i tre:</a:t>
            </a:r>
          </a:p>
          <a:p>
            <a:pPr>
              <a:buAutoNum type="arabicPeriod"/>
            </a:pPr>
            <a:r>
              <a:rPr lang="nb-NO" sz="1800" dirty="0">
                <a:latin typeface="Arial Black" panose="020B0A04020102020204" pitchFamily="34" charset="0"/>
              </a:rPr>
              <a:t>Innledning</a:t>
            </a:r>
          </a:p>
          <a:p>
            <a:pPr>
              <a:buAutoNum type="arabicPeriod"/>
            </a:pPr>
            <a:r>
              <a:rPr lang="nb-NO" sz="1800" dirty="0">
                <a:latin typeface="Arial Black" panose="020B0A04020102020204" pitchFamily="34" charset="0"/>
              </a:rPr>
              <a:t>Hovedavdelinger </a:t>
            </a:r>
          </a:p>
          <a:p>
            <a:pPr>
              <a:buAutoNum type="arabicPeriod"/>
            </a:pPr>
            <a:r>
              <a:rPr lang="nb-NO" sz="1800" dirty="0">
                <a:latin typeface="Arial Black" panose="020B0A04020102020204" pitchFamily="34" charset="0"/>
              </a:rPr>
              <a:t>Avslutning</a:t>
            </a:r>
          </a:p>
          <a:p>
            <a:pPr>
              <a:buAutoNum type="arabicPeriod"/>
            </a:pPr>
            <a:r>
              <a:rPr lang="nb-NO" sz="1800" dirty="0">
                <a:latin typeface="Arial Black" panose="020B0A04020102020204" pitchFamily="34" charset="0"/>
              </a:rPr>
              <a:t>Eller : Fortell hva du skal snakke om - </a:t>
            </a:r>
          </a:p>
          <a:p>
            <a:pPr marL="0" indent="0">
              <a:buNone/>
            </a:pPr>
            <a:r>
              <a:rPr lang="nb-NO" sz="1800" dirty="0">
                <a:latin typeface="Arial Black" panose="020B0A04020102020204" pitchFamily="34" charset="0"/>
              </a:rPr>
              <a:t>                Si det du skal –</a:t>
            </a:r>
          </a:p>
          <a:p>
            <a:pPr marL="0" indent="0">
              <a:buNone/>
            </a:pPr>
            <a:r>
              <a:rPr lang="nb-NO" sz="1800" dirty="0">
                <a:latin typeface="Arial Black" panose="020B0A04020102020204" pitchFamily="34" charset="0"/>
              </a:rPr>
              <a:t>                Oppsummer det du ha sagt !</a:t>
            </a:r>
          </a:p>
          <a:p>
            <a:pPr marL="0" indent="0">
              <a:buNone/>
            </a:pPr>
            <a:r>
              <a:rPr lang="nb-NO" sz="1800" dirty="0">
                <a:latin typeface="Arial Black" panose="020B0A04020102020204" pitchFamily="34" charset="0"/>
              </a:rPr>
              <a:t>Vi skal her se på en modell som utfyller dette, men setter dine ord i sammenheng, har en «rød tråd» i det </a:t>
            </a:r>
            <a:r>
              <a:rPr lang="nb-NO" sz="1800" dirty="0" err="1">
                <a:latin typeface="Arial Black" panose="020B0A04020102020204" pitchFamily="34" charset="0"/>
              </a:rPr>
              <a:t>framførtE</a:t>
            </a:r>
            <a:r>
              <a:rPr lang="nb-NO" sz="1800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28AC229-3819-99A3-447C-999DE42AABC8}"/>
              </a:ext>
            </a:extLst>
          </p:cNvPr>
          <p:cNvSpPr txBox="1"/>
          <p:nvPr/>
        </p:nvSpPr>
        <p:spPr>
          <a:xfrm>
            <a:off x="304800" y="5846895"/>
            <a:ext cx="283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Arial Black" panose="020B0A04020102020204" pitchFamily="34" charset="0"/>
              </a:rPr>
              <a:t>Politikerskolen i PP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E482DF1-CFF5-0782-EAE8-8ED05098D5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63134"/>
            <a:ext cx="3240583" cy="59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98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858001" cy="1072414"/>
          </a:xfrm>
        </p:spPr>
        <p:txBody>
          <a:bodyPr>
            <a:noAutofit/>
          </a:bodyPr>
          <a:lstStyle/>
          <a:p>
            <a:r>
              <a:rPr lang="nb-NO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Debattinnlegg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31416" y="1257300"/>
            <a:ext cx="10363200" cy="4343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nb-NO" sz="2300" dirty="0">
              <a:latin typeface="Arial Black" panose="020B0A04020102020204" pitchFamily="34" charset="0"/>
            </a:endParaRPr>
          </a:p>
          <a:p>
            <a:r>
              <a:rPr lang="nb-NO" sz="2300" dirty="0">
                <a:latin typeface="Arial Black" panose="020B0A04020102020204" pitchFamily="34" charset="0"/>
              </a:rPr>
              <a:t>I: intro – humor, anekdote, eksempel, - til Temaet</a:t>
            </a:r>
          </a:p>
          <a:p>
            <a:r>
              <a:rPr lang="nb-NO" sz="2300" dirty="0">
                <a:latin typeface="Arial Black" panose="020B0A04020102020204" pitchFamily="34" charset="0"/>
              </a:rPr>
              <a:t>II: Innledning – hvorfor er du der og hva er Temaet</a:t>
            </a:r>
          </a:p>
          <a:p>
            <a:r>
              <a:rPr lang="nb-NO" sz="2300" dirty="0">
                <a:latin typeface="Arial Black" panose="020B0A04020102020204" pitchFamily="34" charset="0"/>
              </a:rPr>
              <a:t>III: Påstand – Hovedbudskapet vårt                                                                                                   (skal innarbeidet i alle kommende punkter.)</a:t>
            </a:r>
          </a:p>
          <a:p>
            <a:r>
              <a:rPr lang="nb-NO" sz="2300" dirty="0">
                <a:latin typeface="Arial Black" panose="020B0A04020102020204" pitchFamily="34" charset="0"/>
              </a:rPr>
              <a:t>IV: Bakgrunn – hensikter er å skape en personlig forbindelse mellom deg og tilhørerne. Her skal det framkomme hvorfor du vil tale til dem om emnet. Her skal også påstanden flettes inn.</a:t>
            </a:r>
          </a:p>
          <a:p>
            <a:r>
              <a:rPr lang="nb-NO" sz="2300" dirty="0">
                <a:latin typeface="Arial Black" panose="020B0A04020102020204" pitchFamily="34" charset="0"/>
              </a:rPr>
              <a:t>V: - Punktdel: 1 , 2 , 3 , 4 , 5 – under alle punktene skal budskapet i påstanden veves inn.</a:t>
            </a:r>
          </a:p>
          <a:p>
            <a:r>
              <a:rPr lang="nb-NO" sz="2300" dirty="0">
                <a:latin typeface="Arial Black" panose="020B0A04020102020204" pitchFamily="34" charset="0"/>
              </a:rPr>
              <a:t>VI: Høydepunkt: viktig punkt må være dramatisk og fengende som mulig – siste kontakt med tilhørerne for budskapet.</a:t>
            </a:r>
          </a:p>
          <a:p>
            <a:r>
              <a:rPr lang="nb-NO" sz="2300" dirty="0">
                <a:latin typeface="Arial Black" panose="020B0A04020102020204" pitchFamily="34" charset="0"/>
              </a:rPr>
              <a:t>VII: Konklusjon for avrunding 150 ord!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3510F933-641A-889D-D91C-E034C1C65C4E}"/>
              </a:ext>
            </a:extLst>
          </p:cNvPr>
          <p:cNvSpPr txBox="1"/>
          <p:nvPr/>
        </p:nvSpPr>
        <p:spPr>
          <a:xfrm>
            <a:off x="320726" y="5763134"/>
            <a:ext cx="283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Arial Black" panose="020B0A04020102020204" pitchFamily="34" charset="0"/>
              </a:rPr>
              <a:t>Politikerskolen i PP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43F9D3A-9A5B-24CD-6ED9-E9C55FC351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763134"/>
            <a:ext cx="3240583" cy="59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5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699621"/>
              </p:ext>
            </p:extLst>
          </p:nvPr>
        </p:nvGraphicFramePr>
        <p:xfrm>
          <a:off x="1752600" y="1524001"/>
          <a:ext cx="8686800" cy="3662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9398">
                <a:tc>
                  <a:txBody>
                    <a:bodyPr/>
                    <a:lstStyle/>
                    <a:p>
                      <a:endParaRPr lang="nb-NO" sz="1400" dirty="0"/>
                    </a:p>
                    <a:p>
                      <a:r>
                        <a:rPr lang="nb-NO" sz="1400" dirty="0">
                          <a:latin typeface="Arial Black" panose="020B0A04020102020204" pitchFamily="34" charset="0"/>
                        </a:rPr>
                        <a:t>INNLEDNINGEN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latin typeface="Arial Black" panose="020B0A04020102020204" pitchFamily="34" charset="0"/>
                        </a:rPr>
                        <a:t>AVSNITT</a:t>
                      </a:r>
                    </a:p>
                    <a:p>
                      <a:r>
                        <a:rPr lang="nb-NO" sz="1400" dirty="0">
                          <a:latin typeface="Arial Black" panose="020B0A04020102020204" pitchFamily="34" charset="0"/>
                        </a:rPr>
                        <a:t>1.Innledende avsnitt</a:t>
                      </a:r>
                    </a:p>
                    <a:p>
                      <a:r>
                        <a:rPr lang="nb-NO" sz="1400" dirty="0">
                          <a:latin typeface="Arial Black" panose="020B0A04020102020204" pitchFamily="34" charset="0"/>
                        </a:rPr>
                        <a:t>2. Emne setning</a:t>
                      </a:r>
                    </a:p>
                    <a:p>
                      <a:r>
                        <a:rPr lang="nb-NO" sz="1400" dirty="0">
                          <a:latin typeface="Arial Black" panose="020B0A04020102020204" pitchFamily="34" charset="0"/>
                        </a:rPr>
                        <a:t>3.Påstands setning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latin typeface="Arial Black" panose="020B0A04020102020204" pitchFamily="34" charset="0"/>
                        </a:rPr>
                        <a:t>Tidsbudsjett (tilpasses)</a:t>
                      </a:r>
                    </a:p>
                    <a:p>
                      <a:r>
                        <a:rPr lang="nb-NO" sz="1400" dirty="0">
                          <a:latin typeface="Arial Black" panose="020B0A04020102020204" pitchFamily="34" charset="0"/>
                        </a:rPr>
                        <a:t>150 ord =</a:t>
                      </a:r>
                    </a:p>
                    <a:p>
                      <a:r>
                        <a:rPr lang="nb-NO" sz="14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nb-NO" sz="1400" dirty="0" err="1">
                          <a:latin typeface="Arial Black" panose="020B0A04020102020204" pitchFamily="34" charset="0"/>
                        </a:rPr>
                        <a:t>ca</a:t>
                      </a:r>
                      <a:r>
                        <a:rPr lang="nb-NO" sz="1400" dirty="0">
                          <a:latin typeface="Arial Black" panose="020B0A04020102020204" pitchFamily="34" charset="0"/>
                        </a:rPr>
                        <a:t> 1 minutt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2605">
                <a:tc>
                  <a:txBody>
                    <a:bodyPr/>
                    <a:lstStyle/>
                    <a:p>
                      <a:endParaRPr lang="nb-NO" sz="1400" dirty="0">
                        <a:latin typeface="Arial Black" panose="020B0A04020102020204" pitchFamily="34" charset="0"/>
                      </a:endParaRPr>
                    </a:p>
                    <a:p>
                      <a:endParaRPr lang="nb-NO" sz="1400" dirty="0">
                        <a:latin typeface="Arial Black" panose="020B0A04020102020204" pitchFamily="34" charset="0"/>
                      </a:endParaRPr>
                    </a:p>
                    <a:p>
                      <a:r>
                        <a:rPr lang="nb-NO" sz="1400" dirty="0">
                          <a:latin typeface="Arial Black" panose="020B0A04020102020204" pitchFamily="34" charset="0"/>
                        </a:rPr>
                        <a:t>Hovedavsnitt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latin typeface="Arial Black" panose="020B0A04020102020204" pitchFamily="34" charset="0"/>
                        </a:rPr>
                        <a:t>4. Bakgrunn</a:t>
                      </a:r>
                    </a:p>
                    <a:p>
                      <a:r>
                        <a:rPr lang="nb-NO" sz="1400" dirty="0">
                          <a:latin typeface="Arial Black" panose="020B0A04020102020204" pitchFamily="34" charset="0"/>
                        </a:rPr>
                        <a:t>5. Punktdel – underpunkter av emnet:</a:t>
                      </a:r>
                    </a:p>
                    <a:p>
                      <a:r>
                        <a:rPr lang="nb-NO" sz="1400" dirty="0">
                          <a:latin typeface="Arial Black" panose="020B0A04020102020204" pitchFamily="34" charset="0"/>
                        </a:rPr>
                        <a:t>   punkt A</a:t>
                      </a:r>
                    </a:p>
                    <a:p>
                      <a:r>
                        <a:rPr lang="nb-NO" sz="1400" dirty="0">
                          <a:latin typeface="Arial Black" panose="020B0A04020102020204" pitchFamily="34" charset="0"/>
                        </a:rPr>
                        <a:t>   punkt</a:t>
                      </a:r>
                      <a:r>
                        <a:rPr lang="nb-NO" sz="1400" baseline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nb-NO" sz="1400" dirty="0">
                          <a:latin typeface="Arial Black" panose="020B0A04020102020204" pitchFamily="34" charset="0"/>
                        </a:rPr>
                        <a:t>B</a:t>
                      </a:r>
                    </a:p>
                    <a:p>
                      <a:r>
                        <a:rPr lang="nb-NO" sz="1400" dirty="0">
                          <a:latin typeface="Arial Black" panose="020B0A04020102020204" pitchFamily="34" charset="0"/>
                        </a:rPr>
                        <a:t>   punkt C</a:t>
                      </a:r>
                    </a:p>
                    <a:p>
                      <a:r>
                        <a:rPr lang="nb-NO" sz="1400" dirty="0">
                          <a:latin typeface="Arial Black" panose="020B0A04020102020204" pitchFamily="34" charset="0"/>
                        </a:rPr>
                        <a:t>   punkt D</a:t>
                      </a:r>
                    </a:p>
                    <a:p>
                      <a:r>
                        <a:rPr lang="nb-NO" sz="1400" dirty="0">
                          <a:latin typeface="Arial Black" panose="020B0A04020102020204" pitchFamily="34" charset="0"/>
                        </a:rPr>
                        <a:t>   punkt E</a:t>
                      </a:r>
                    </a:p>
                    <a:p>
                      <a:r>
                        <a:rPr lang="nb-NO" sz="1400" dirty="0">
                          <a:latin typeface="Arial Black" panose="020B0A04020102020204" pitchFamily="34" charset="0"/>
                        </a:rPr>
                        <a:t> 6.Høydepunkt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latin typeface="Arial Black" panose="020B0A04020102020204" pitchFamily="34" charset="0"/>
                        </a:rPr>
                        <a:t>150 ord</a:t>
                      </a:r>
                    </a:p>
                    <a:p>
                      <a:endParaRPr lang="nb-NO" sz="1400" dirty="0">
                        <a:latin typeface="Arial Black" panose="020B0A04020102020204" pitchFamily="34" charset="0"/>
                      </a:endParaRPr>
                    </a:p>
                    <a:p>
                      <a:r>
                        <a:rPr lang="nb-NO" sz="1400" dirty="0">
                          <a:latin typeface="Arial Black" panose="020B0A04020102020204" pitchFamily="34" charset="0"/>
                        </a:rPr>
                        <a:t>600 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398">
                <a:tc>
                  <a:txBody>
                    <a:bodyPr/>
                    <a:lstStyle/>
                    <a:p>
                      <a:r>
                        <a:rPr lang="nb-NO" sz="1400" dirty="0">
                          <a:latin typeface="Arial Black" panose="020B0A04020102020204" pitchFamily="34" charset="0"/>
                        </a:rPr>
                        <a:t>Avslutning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latin typeface="Arial Black" panose="020B0A04020102020204" pitchFamily="34" charset="0"/>
                        </a:rPr>
                        <a:t> 7. Konklusjon</a:t>
                      </a:r>
                    </a:p>
                    <a:p>
                      <a:r>
                        <a:rPr lang="nb-NO" sz="1400" dirty="0">
                          <a:latin typeface="Arial Black" panose="020B0A04020102020204" pitchFamily="34" charset="0"/>
                        </a:rPr>
                        <a:t>Med takk for at de lytte</a:t>
                      </a:r>
                      <a:r>
                        <a:rPr lang="nb-NO" sz="1400" baseline="0" dirty="0">
                          <a:latin typeface="Arial Black" panose="020B0A04020102020204" pitchFamily="34" charset="0"/>
                        </a:rPr>
                        <a:t> tenksom til budskapet vårt/mitt(som det passer)</a:t>
                      </a:r>
                      <a:endParaRPr lang="nb-NO" sz="1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latin typeface="Arial Black" panose="020B0A04020102020204" pitchFamily="34" charset="0"/>
                        </a:rPr>
                        <a:t>150 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609600" y="304800"/>
            <a:ext cx="1059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Taleskjema for </a:t>
            </a:r>
            <a:r>
              <a:rPr lang="nb-NO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</a:t>
            </a:r>
            <a:r>
              <a:rPr lang="nb-NO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7 minutters innlegg = 1050 ord. Taletid 3 minutters innlegg = 450 ord fordelt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0B5A6E2-C2D1-E2D4-ED41-CE4C4747A664}"/>
              </a:ext>
            </a:extLst>
          </p:cNvPr>
          <p:cNvSpPr txBox="1"/>
          <p:nvPr/>
        </p:nvSpPr>
        <p:spPr>
          <a:xfrm>
            <a:off x="320724" y="5777120"/>
            <a:ext cx="283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Arial Black" panose="020B0A04020102020204" pitchFamily="34" charset="0"/>
              </a:rPr>
              <a:t>Politikerskolen i PP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25042F9-965F-44E1-3F61-EEA5F861A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308" y="5777120"/>
            <a:ext cx="3240583" cy="59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73743" y="1680458"/>
            <a:ext cx="8610600" cy="3497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 </a:t>
            </a:r>
            <a:r>
              <a:rPr lang="nb-NO" dirty="0">
                <a:latin typeface="Arial Black" panose="020B0A04020102020204" pitchFamily="34" charset="0"/>
              </a:rPr>
              <a:t>Etter innlegget (talen) kommer runden med spørsmål</a:t>
            </a:r>
          </a:p>
          <a:p>
            <a:r>
              <a:rPr lang="nb-NO" dirty="0">
                <a:latin typeface="Arial Black" panose="020B0A04020102020204" pitchFamily="34" charset="0"/>
              </a:rPr>
              <a:t>👨‍👩‍👦‍👦👨‍</a:t>
            </a:r>
          </a:p>
          <a:p>
            <a:r>
              <a:rPr lang="nb-NO" dirty="0">
                <a:latin typeface="Arial Black" panose="020B0A04020102020204" pitchFamily="34" charset="0"/>
              </a:rPr>
              <a:t>Du er lederen for ditt innlegg og styrer spørsmålsrunden</a:t>
            </a:r>
          </a:p>
          <a:p>
            <a:r>
              <a:rPr lang="nb-NO" dirty="0">
                <a:latin typeface="Arial Black" panose="020B0A04020102020204" pitchFamily="34" charset="0"/>
              </a:rPr>
              <a:t>Svar kort på spørsmålene slik at flest mulig får stille spørsmål</a:t>
            </a:r>
          </a:p>
          <a:p>
            <a:r>
              <a:rPr lang="nb-NO" dirty="0">
                <a:latin typeface="Arial Black" panose="020B0A04020102020204" pitchFamily="34" charset="0"/>
              </a:rPr>
              <a:t>Unngå debatt med enkelte tilhørere</a:t>
            </a:r>
          </a:p>
          <a:p>
            <a:r>
              <a:rPr lang="nb-NO" dirty="0">
                <a:latin typeface="Arial Black" panose="020B0A04020102020204" pitchFamily="34" charset="0"/>
              </a:rPr>
              <a:t>Vanskelige spørsmål, gjenta spørsmålet og gi et svar</a:t>
            </a:r>
          </a:p>
        </p:txBody>
      </p:sp>
      <p:sp>
        <p:nvSpPr>
          <p:cNvPr id="7" name="TekstSylinder 6"/>
          <p:cNvSpPr txBox="1"/>
          <p:nvPr/>
        </p:nvSpPr>
        <p:spPr>
          <a:xfrm rot="10800000" flipV="1">
            <a:off x="609599" y="208168"/>
            <a:ext cx="4280941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b-NO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Spørsmål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49F723F-3412-1A4C-D435-F45A27496C3F}"/>
              </a:ext>
            </a:extLst>
          </p:cNvPr>
          <p:cNvSpPr txBox="1"/>
          <p:nvPr/>
        </p:nvSpPr>
        <p:spPr>
          <a:xfrm>
            <a:off x="320726" y="5818835"/>
            <a:ext cx="283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Arial Black" panose="020B0A04020102020204" pitchFamily="34" charset="0"/>
              </a:rPr>
              <a:t>Politikerskolen i PP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9B8CA6B-1775-42D2-C732-67C43BA0A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763134"/>
            <a:ext cx="3240583" cy="59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8255" y="359079"/>
            <a:ext cx="6347713" cy="609600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Vrine</a:t>
            </a:r>
            <a:r>
              <a:rPr lang="nb-NO" dirty="0"/>
              <a:t> spørsmål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idx="1"/>
          </p:nvPr>
        </p:nvSpPr>
        <p:spPr>
          <a:xfrm>
            <a:off x="2216783" y="1363375"/>
            <a:ext cx="3090672" cy="409899"/>
          </a:xfrm>
        </p:spPr>
        <p:txBody>
          <a:bodyPr/>
          <a:lstStyle/>
          <a:p>
            <a:r>
              <a:rPr lang="nb-NO" dirty="0"/>
              <a:t>Vrine spørsmål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098991" y="1782899"/>
            <a:ext cx="3326255" cy="3721017"/>
          </a:xfrm>
        </p:spPr>
        <p:txBody>
          <a:bodyPr>
            <a:normAutofit fontScale="85000" lnSpcReduction="10000"/>
          </a:bodyPr>
          <a:lstStyle/>
          <a:p>
            <a:r>
              <a:rPr lang="nb-NO" dirty="0"/>
              <a:t>Spørsmål du ikke vil bli stilt:</a:t>
            </a:r>
          </a:p>
          <a:p>
            <a:r>
              <a:rPr lang="nb-NO" dirty="0"/>
              <a:t>Spørsmål som er pinlig for deg: </a:t>
            </a:r>
          </a:p>
          <a:p>
            <a:r>
              <a:rPr lang="nb-NO" dirty="0"/>
              <a:t>Spørsmål du vet du ikke kan svare på:</a:t>
            </a:r>
          </a:p>
          <a:p>
            <a:r>
              <a:rPr lang="nb-NO" dirty="0"/>
              <a:t>Spørsmål som kan vise til et ømt punkt hos deg:</a:t>
            </a:r>
          </a:p>
          <a:p>
            <a:r>
              <a:rPr lang="nb-NO" dirty="0"/>
              <a:t>Spørsmål som blottlegger en tidligere feil eller unnlatelse: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715000" y="1254825"/>
            <a:ext cx="4120896" cy="576262"/>
          </a:xfrm>
        </p:spPr>
        <p:txBody>
          <a:bodyPr/>
          <a:lstStyle/>
          <a:p>
            <a:r>
              <a:rPr lang="nb-NO" dirty="0"/>
              <a:t>Spørsmål du ønsker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867400" y="1828800"/>
            <a:ext cx="3090672" cy="3721017"/>
          </a:xfrm>
        </p:spPr>
        <p:txBody>
          <a:bodyPr>
            <a:normAutofit fontScale="85000" lnSpcReduction="10000"/>
          </a:bodyPr>
          <a:lstStyle/>
          <a:p>
            <a:r>
              <a:rPr lang="nb-NO" dirty="0"/>
              <a:t>Spørsmål du vil bli stilt:</a:t>
            </a:r>
          </a:p>
          <a:p>
            <a:r>
              <a:rPr lang="nb-NO" dirty="0"/>
              <a:t>Spørsmål som viser til ditt sterkeste poeng: </a:t>
            </a:r>
          </a:p>
          <a:p>
            <a:r>
              <a:rPr lang="nb-NO" dirty="0"/>
              <a:t>Spørsmål du ville stilt deg eter å ha hørt talen din:</a:t>
            </a:r>
          </a:p>
          <a:p>
            <a:r>
              <a:rPr lang="nb-NO" dirty="0"/>
              <a:t>Spørsmål som viser til tidligere triumf:</a:t>
            </a:r>
          </a:p>
          <a:p>
            <a:pPr marL="0" indent="0">
              <a:buNone/>
            </a:pPr>
            <a:r>
              <a:rPr lang="nb-NO" dirty="0"/>
              <a:t>👿 Forberede deg på uønskede spørsmål!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2CA2F856-21A5-EA7E-FC4C-5A99E8ECC118}"/>
              </a:ext>
            </a:extLst>
          </p:cNvPr>
          <p:cNvSpPr txBox="1"/>
          <p:nvPr/>
        </p:nvSpPr>
        <p:spPr>
          <a:xfrm>
            <a:off x="320726" y="5846895"/>
            <a:ext cx="283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Arial Black" panose="020B0A04020102020204" pitchFamily="34" charset="0"/>
              </a:rPr>
              <a:t>Politikerskolen i PP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8DCE1FE-F776-F4D3-FC3B-BCA71B302C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13" y="5732356"/>
            <a:ext cx="3240583" cy="59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81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t arrangement">
  <a:themeElements>
    <a:clrScheme name="Stort arrang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Stort arrang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ort arrang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TM04033927[[fn=Stort arrangement]]</Template>
  <TotalTime>925</TotalTime>
  <Words>1177</Words>
  <Application>Microsoft Office PowerPoint</Application>
  <PresentationFormat>Widescreen</PresentationFormat>
  <Paragraphs>138</Paragraphs>
  <Slides>7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Impact</vt:lpstr>
      <vt:lpstr>Stort arrangement</vt:lpstr>
      <vt:lpstr>Valgkampen</vt:lpstr>
      <vt:lpstr>PowerPoint-presentasjon</vt:lpstr>
      <vt:lpstr>VALGTALEN</vt:lpstr>
      <vt:lpstr>Debattinnlegg</vt:lpstr>
      <vt:lpstr>PowerPoint-presentasjon</vt:lpstr>
      <vt:lpstr>PowerPoint-presentasjon</vt:lpstr>
      <vt:lpstr>Vrine spørsmål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Håkon Nielsen</dc:creator>
  <cp:lastModifiedBy>Kurt Johnny Hæggernæs</cp:lastModifiedBy>
  <cp:revision>260</cp:revision>
  <dcterms:created xsi:type="dcterms:W3CDTF">2015-08-09T15:42:42Z</dcterms:created>
  <dcterms:modified xsi:type="dcterms:W3CDTF">2023-04-28T14:44:20Z</dcterms:modified>
</cp:coreProperties>
</file>