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12"/>
  </p:notesMasterIdLst>
  <p:sldIdLst>
    <p:sldId id="256" r:id="rId2"/>
    <p:sldId id="275" r:id="rId3"/>
    <p:sldId id="281" r:id="rId4"/>
    <p:sldId id="282" r:id="rId5"/>
    <p:sldId id="278" r:id="rId6"/>
    <p:sldId id="284" r:id="rId7"/>
    <p:sldId id="285" r:id="rId8"/>
    <p:sldId id="286" r:id="rId9"/>
    <p:sldId id="287"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8304" autoAdjust="0"/>
  </p:normalViewPr>
  <p:slideViewPr>
    <p:cSldViewPr>
      <p:cViewPr varScale="1">
        <p:scale>
          <a:sx n="74" d="100"/>
          <a:sy n="74" d="100"/>
        </p:scale>
        <p:origin x="1075"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8C969-25ED-4805-8A61-A34E24D24B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0D8651-0FD2-43C3-A453-4C7963910698}">
      <dgm:prSet/>
      <dgm:spPr/>
      <dgm:t>
        <a:bodyPr/>
        <a:lstStyle/>
        <a:p>
          <a:pPr>
            <a:lnSpc>
              <a:spcPct val="100000"/>
            </a:lnSpc>
          </a:pPr>
          <a:r>
            <a:rPr lang="nb-NO" b="1" dirty="0">
              <a:latin typeface="Arial" panose="020B0604020202020204" pitchFamily="34" charset="0"/>
              <a:cs typeface="Arial" panose="020B0604020202020204" pitchFamily="34" charset="0"/>
            </a:rPr>
            <a:t>Bruk gjerne protokoll malen, eller lag din egen. </a:t>
          </a:r>
          <a:endParaRPr lang="en-US" b="1" dirty="0">
            <a:latin typeface="Arial" panose="020B0604020202020204" pitchFamily="34" charset="0"/>
            <a:cs typeface="Arial" panose="020B0604020202020204" pitchFamily="34" charset="0"/>
          </a:endParaRPr>
        </a:p>
      </dgm:t>
    </dgm:pt>
    <dgm:pt modelId="{C24E25AD-366F-427D-9A4B-B7AE37D29E34}" type="parTrans" cxnId="{81615321-E295-4F6C-A140-CC9B93656E2E}">
      <dgm:prSet/>
      <dgm:spPr/>
      <dgm:t>
        <a:bodyPr/>
        <a:lstStyle/>
        <a:p>
          <a:endParaRPr lang="en-US"/>
        </a:p>
      </dgm:t>
    </dgm:pt>
    <dgm:pt modelId="{21539E75-3A95-4D07-83DA-FEE9E0B535BC}" type="sibTrans" cxnId="{81615321-E295-4F6C-A140-CC9B93656E2E}">
      <dgm:prSet/>
      <dgm:spPr/>
      <dgm:t>
        <a:bodyPr/>
        <a:lstStyle/>
        <a:p>
          <a:endParaRPr lang="en-US"/>
        </a:p>
      </dgm:t>
    </dgm:pt>
    <dgm:pt modelId="{7CC65D66-0B55-4F40-AEE3-19060E3F663F}">
      <dgm:prSet/>
      <dgm:spPr/>
      <dgm:t>
        <a:bodyPr/>
        <a:lstStyle/>
        <a:p>
          <a:pPr>
            <a:lnSpc>
              <a:spcPct val="100000"/>
            </a:lnSpc>
          </a:pPr>
          <a:r>
            <a:rPr lang="nb-NO" b="1" dirty="0">
              <a:latin typeface="Arial" panose="020B0604020202020204" pitchFamily="34" charset="0"/>
              <a:cs typeface="Arial" panose="020B0604020202020204" pitchFamily="34" charset="0"/>
            </a:rPr>
            <a:t>Innkalling skal inneholde alle faste saker, tid og sted, og hvem om er innkalt</a:t>
          </a:r>
          <a:endParaRPr lang="en-US" b="1" dirty="0">
            <a:latin typeface="Arial" panose="020B0604020202020204" pitchFamily="34" charset="0"/>
            <a:cs typeface="Arial" panose="020B0604020202020204" pitchFamily="34" charset="0"/>
          </a:endParaRPr>
        </a:p>
      </dgm:t>
    </dgm:pt>
    <dgm:pt modelId="{CAEF30A3-6507-4783-BE99-C5055CB33407}" type="parTrans" cxnId="{0B80C4A1-1B6D-4B92-9D16-36E0B30EDF02}">
      <dgm:prSet/>
      <dgm:spPr/>
      <dgm:t>
        <a:bodyPr/>
        <a:lstStyle/>
        <a:p>
          <a:endParaRPr lang="en-US"/>
        </a:p>
      </dgm:t>
    </dgm:pt>
    <dgm:pt modelId="{E9A9A569-1FE7-411F-9CEB-89A73C4DA166}" type="sibTrans" cxnId="{0B80C4A1-1B6D-4B92-9D16-36E0B30EDF02}">
      <dgm:prSet/>
      <dgm:spPr/>
      <dgm:t>
        <a:bodyPr/>
        <a:lstStyle/>
        <a:p>
          <a:endParaRPr lang="en-US"/>
        </a:p>
      </dgm:t>
    </dgm:pt>
    <dgm:pt modelId="{D6C4744A-E9DF-4217-8927-C81DFFCA95B9}">
      <dgm:prSet/>
      <dgm:spPr/>
      <dgm:t>
        <a:bodyPr/>
        <a:lstStyle/>
        <a:p>
          <a:pPr>
            <a:lnSpc>
              <a:spcPct val="100000"/>
            </a:lnSpc>
          </a:pPr>
          <a:r>
            <a:rPr lang="nb-NO" b="1" dirty="0">
              <a:latin typeface="Arial" panose="020B0604020202020204" pitchFamily="34" charset="0"/>
              <a:cs typeface="Arial" panose="020B0604020202020204" pitchFamily="34" charset="0"/>
            </a:rPr>
            <a:t>Det er om oftest leder som skriver innkalling. Ikke uvanlig at sekretær skriver innkalling i samarbeid med leder.</a:t>
          </a:r>
          <a:endParaRPr lang="en-US" b="1" dirty="0">
            <a:latin typeface="Arial" panose="020B0604020202020204" pitchFamily="34" charset="0"/>
            <a:cs typeface="Arial" panose="020B0604020202020204" pitchFamily="34" charset="0"/>
          </a:endParaRPr>
        </a:p>
      </dgm:t>
    </dgm:pt>
    <dgm:pt modelId="{110D78BF-FB46-4E89-8AEC-A5AEA8235D50}" type="parTrans" cxnId="{76553BB3-ADEA-4D89-B4F8-295AC20C25B0}">
      <dgm:prSet/>
      <dgm:spPr/>
      <dgm:t>
        <a:bodyPr/>
        <a:lstStyle/>
        <a:p>
          <a:endParaRPr lang="en-US"/>
        </a:p>
      </dgm:t>
    </dgm:pt>
    <dgm:pt modelId="{C0D5E8F9-A179-4588-88E4-6F392C7DE6EC}" type="sibTrans" cxnId="{76553BB3-ADEA-4D89-B4F8-295AC20C25B0}">
      <dgm:prSet/>
      <dgm:spPr/>
      <dgm:t>
        <a:bodyPr/>
        <a:lstStyle/>
        <a:p>
          <a:endParaRPr lang="en-US"/>
        </a:p>
      </dgm:t>
    </dgm:pt>
    <dgm:pt modelId="{F16E8278-E9C0-40E9-B619-8E1846FFF78F}" type="pres">
      <dgm:prSet presAssocID="{8708C969-25ED-4805-8A61-A34E24D24BC0}" presName="root" presStyleCnt="0">
        <dgm:presLayoutVars>
          <dgm:dir/>
          <dgm:resizeHandles val="exact"/>
        </dgm:presLayoutVars>
      </dgm:prSet>
      <dgm:spPr/>
    </dgm:pt>
    <dgm:pt modelId="{28EEB040-19D1-4BBB-A413-F784B39A6019}" type="pres">
      <dgm:prSet presAssocID="{310D8651-0FD2-43C3-A453-4C7963910698}" presName="compNode" presStyleCnt="0"/>
      <dgm:spPr/>
    </dgm:pt>
    <dgm:pt modelId="{9C890E5B-837D-42B0-8FE5-D42EA80E4110}" type="pres">
      <dgm:prSet presAssocID="{310D8651-0FD2-43C3-A453-4C7963910698}" presName="bgRect" presStyleLbl="bgShp" presStyleIdx="0" presStyleCnt="3" custLinFactNeighborX="-7932" custLinFactNeighborY="6322"/>
      <dgm:spPr/>
    </dgm:pt>
    <dgm:pt modelId="{AF44554B-4EB5-45FC-B90D-3B94CD7F93D1}" type="pres">
      <dgm:prSet presAssocID="{310D8651-0FD2-43C3-A453-4C79639106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kål"/>
        </a:ext>
      </dgm:extLst>
    </dgm:pt>
    <dgm:pt modelId="{0505A486-6A51-4C52-8997-92C782C407A9}" type="pres">
      <dgm:prSet presAssocID="{310D8651-0FD2-43C3-A453-4C7963910698}" presName="spaceRect" presStyleCnt="0"/>
      <dgm:spPr/>
    </dgm:pt>
    <dgm:pt modelId="{99768562-D3D7-4E44-8737-3C0EA0FFE958}" type="pres">
      <dgm:prSet presAssocID="{310D8651-0FD2-43C3-A453-4C7963910698}" presName="parTx" presStyleLbl="revTx" presStyleIdx="0" presStyleCnt="3">
        <dgm:presLayoutVars>
          <dgm:chMax val="0"/>
          <dgm:chPref val="0"/>
        </dgm:presLayoutVars>
      </dgm:prSet>
      <dgm:spPr/>
    </dgm:pt>
    <dgm:pt modelId="{B21784C9-85F9-4F94-9878-6B0C5F4DD785}" type="pres">
      <dgm:prSet presAssocID="{21539E75-3A95-4D07-83DA-FEE9E0B535BC}" presName="sibTrans" presStyleCnt="0"/>
      <dgm:spPr/>
    </dgm:pt>
    <dgm:pt modelId="{61152B80-3CFE-44D2-A8CF-E283A46975FB}" type="pres">
      <dgm:prSet presAssocID="{7CC65D66-0B55-4F40-AEE3-19060E3F663F}" presName="compNode" presStyleCnt="0"/>
      <dgm:spPr/>
    </dgm:pt>
    <dgm:pt modelId="{D250CEE9-D5A7-495B-AF3C-C318C37FC8F2}" type="pres">
      <dgm:prSet presAssocID="{7CC65D66-0B55-4F40-AEE3-19060E3F663F}" presName="bgRect" presStyleLbl="bgShp" presStyleIdx="1" presStyleCnt="3"/>
      <dgm:spPr/>
    </dgm:pt>
    <dgm:pt modelId="{C56C2E40-13E8-4AA0-8C43-A9B450AD08E5}" type="pres">
      <dgm:prSet presAssocID="{7CC65D66-0B55-4F40-AEE3-19060E3F66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erende"/>
        </a:ext>
      </dgm:extLst>
    </dgm:pt>
    <dgm:pt modelId="{C5A06078-367F-4482-8E9B-42F5051130CB}" type="pres">
      <dgm:prSet presAssocID="{7CC65D66-0B55-4F40-AEE3-19060E3F663F}" presName="spaceRect" presStyleCnt="0"/>
      <dgm:spPr/>
    </dgm:pt>
    <dgm:pt modelId="{0ECDAB5F-6443-485E-9F59-AE57C1ABD32D}" type="pres">
      <dgm:prSet presAssocID="{7CC65D66-0B55-4F40-AEE3-19060E3F663F}" presName="parTx" presStyleLbl="revTx" presStyleIdx="1" presStyleCnt="3">
        <dgm:presLayoutVars>
          <dgm:chMax val="0"/>
          <dgm:chPref val="0"/>
        </dgm:presLayoutVars>
      </dgm:prSet>
      <dgm:spPr/>
    </dgm:pt>
    <dgm:pt modelId="{91994D4F-FFD0-4FC2-A877-2650856597CE}" type="pres">
      <dgm:prSet presAssocID="{E9A9A569-1FE7-411F-9CEB-89A73C4DA166}" presName="sibTrans" presStyleCnt="0"/>
      <dgm:spPr/>
    </dgm:pt>
    <dgm:pt modelId="{9BC1E982-E04D-422A-868A-EB20A2B0EE0E}" type="pres">
      <dgm:prSet presAssocID="{D6C4744A-E9DF-4217-8927-C81DFFCA95B9}" presName="compNode" presStyleCnt="0"/>
      <dgm:spPr/>
    </dgm:pt>
    <dgm:pt modelId="{BD858BF4-70AC-4AB5-8343-E057C77AB345}" type="pres">
      <dgm:prSet presAssocID="{D6C4744A-E9DF-4217-8927-C81DFFCA95B9}" presName="bgRect" presStyleLbl="bgShp" presStyleIdx="2" presStyleCnt="3"/>
      <dgm:spPr/>
    </dgm:pt>
    <dgm:pt modelId="{010BD2DC-BB94-40C3-868D-4D4769578815}" type="pres">
      <dgm:prSet presAssocID="{D6C4744A-E9DF-4217-8927-C81DFFCA95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C35973BF-0BDF-4961-892A-94F380707278}" type="pres">
      <dgm:prSet presAssocID="{D6C4744A-E9DF-4217-8927-C81DFFCA95B9}" presName="spaceRect" presStyleCnt="0"/>
      <dgm:spPr/>
    </dgm:pt>
    <dgm:pt modelId="{B009A79E-4FCB-4AE7-8BCB-47ADD7E96B2B}" type="pres">
      <dgm:prSet presAssocID="{D6C4744A-E9DF-4217-8927-C81DFFCA95B9}" presName="parTx" presStyleLbl="revTx" presStyleIdx="2" presStyleCnt="3">
        <dgm:presLayoutVars>
          <dgm:chMax val="0"/>
          <dgm:chPref val="0"/>
        </dgm:presLayoutVars>
      </dgm:prSet>
      <dgm:spPr/>
    </dgm:pt>
  </dgm:ptLst>
  <dgm:cxnLst>
    <dgm:cxn modelId="{81615321-E295-4F6C-A140-CC9B93656E2E}" srcId="{8708C969-25ED-4805-8A61-A34E24D24BC0}" destId="{310D8651-0FD2-43C3-A453-4C7963910698}" srcOrd="0" destOrd="0" parTransId="{C24E25AD-366F-427D-9A4B-B7AE37D29E34}" sibTransId="{21539E75-3A95-4D07-83DA-FEE9E0B535BC}"/>
    <dgm:cxn modelId="{1CC3FF3B-B392-4857-B49F-4A2D2519092F}" type="presOf" srcId="{310D8651-0FD2-43C3-A453-4C7963910698}" destId="{99768562-D3D7-4E44-8737-3C0EA0FFE958}" srcOrd="0" destOrd="0" presId="urn:microsoft.com/office/officeart/2018/2/layout/IconVerticalSolidList"/>
    <dgm:cxn modelId="{A927CB5E-A966-408B-8BF8-74A651456059}" type="presOf" srcId="{8708C969-25ED-4805-8A61-A34E24D24BC0}" destId="{F16E8278-E9C0-40E9-B619-8E1846FFF78F}" srcOrd="0" destOrd="0" presId="urn:microsoft.com/office/officeart/2018/2/layout/IconVerticalSolidList"/>
    <dgm:cxn modelId="{A6209A55-13CD-47A0-AB8A-E34D0EB4B926}" type="presOf" srcId="{D6C4744A-E9DF-4217-8927-C81DFFCA95B9}" destId="{B009A79E-4FCB-4AE7-8BCB-47ADD7E96B2B}" srcOrd="0" destOrd="0" presId="urn:microsoft.com/office/officeart/2018/2/layout/IconVerticalSolidList"/>
    <dgm:cxn modelId="{0B80C4A1-1B6D-4B92-9D16-36E0B30EDF02}" srcId="{8708C969-25ED-4805-8A61-A34E24D24BC0}" destId="{7CC65D66-0B55-4F40-AEE3-19060E3F663F}" srcOrd="1" destOrd="0" parTransId="{CAEF30A3-6507-4783-BE99-C5055CB33407}" sibTransId="{E9A9A569-1FE7-411F-9CEB-89A73C4DA166}"/>
    <dgm:cxn modelId="{76553BB3-ADEA-4D89-B4F8-295AC20C25B0}" srcId="{8708C969-25ED-4805-8A61-A34E24D24BC0}" destId="{D6C4744A-E9DF-4217-8927-C81DFFCA95B9}" srcOrd="2" destOrd="0" parTransId="{110D78BF-FB46-4E89-8AEC-A5AEA8235D50}" sibTransId="{C0D5E8F9-A179-4588-88E4-6F392C7DE6EC}"/>
    <dgm:cxn modelId="{8DDB90C3-EFE4-4DC1-870B-3D44DC6B9DD9}" type="presOf" srcId="{7CC65D66-0B55-4F40-AEE3-19060E3F663F}" destId="{0ECDAB5F-6443-485E-9F59-AE57C1ABD32D}" srcOrd="0" destOrd="0" presId="urn:microsoft.com/office/officeart/2018/2/layout/IconVerticalSolidList"/>
    <dgm:cxn modelId="{76872CD1-AAC6-494B-8876-7404104A7962}" type="presParOf" srcId="{F16E8278-E9C0-40E9-B619-8E1846FFF78F}" destId="{28EEB040-19D1-4BBB-A413-F784B39A6019}" srcOrd="0" destOrd="0" presId="urn:microsoft.com/office/officeart/2018/2/layout/IconVerticalSolidList"/>
    <dgm:cxn modelId="{0A41971C-EB38-43A6-8D2D-45453F65F3B0}" type="presParOf" srcId="{28EEB040-19D1-4BBB-A413-F784B39A6019}" destId="{9C890E5B-837D-42B0-8FE5-D42EA80E4110}" srcOrd="0" destOrd="0" presId="urn:microsoft.com/office/officeart/2018/2/layout/IconVerticalSolidList"/>
    <dgm:cxn modelId="{E69897B3-ED2B-46E2-85C8-20DFDCFE998E}" type="presParOf" srcId="{28EEB040-19D1-4BBB-A413-F784B39A6019}" destId="{AF44554B-4EB5-45FC-B90D-3B94CD7F93D1}" srcOrd="1" destOrd="0" presId="urn:microsoft.com/office/officeart/2018/2/layout/IconVerticalSolidList"/>
    <dgm:cxn modelId="{95F76200-B834-456D-99D6-1B0B05F8BE8A}" type="presParOf" srcId="{28EEB040-19D1-4BBB-A413-F784B39A6019}" destId="{0505A486-6A51-4C52-8997-92C782C407A9}" srcOrd="2" destOrd="0" presId="urn:microsoft.com/office/officeart/2018/2/layout/IconVerticalSolidList"/>
    <dgm:cxn modelId="{D3FFB2E7-8429-4A39-B05C-69279213C39C}" type="presParOf" srcId="{28EEB040-19D1-4BBB-A413-F784B39A6019}" destId="{99768562-D3D7-4E44-8737-3C0EA0FFE958}" srcOrd="3" destOrd="0" presId="urn:microsoft.com/office/officeart/2018/2/layout/IconVerticalSolidList"/>
    <dgm:cxn modelId="{2FF73C8E-FCCC-42AF-87C1-79E13A48E0B2}" type="presParOf" srcId="{F16E8278-E9C0-40E9-B619-8E1846FFF78F}" destId="{B21784C9-85F9-4F94-9878-6B0C5F4DD785}" srcOrd="1" destOrd="0" presId="urn:microsoft.com/office/officeart/2018/2/layout/IconVerticalSolidList"/>
    <dgm:cxn modelId="{3E8FCC38-D3C7-4F9A-B811-D1DC8170A7FC}" type="presParOf" srcId="{F16E8278-E9C0-40E9-B619-8E1846FFF78F}" destId="{61152B80-3CFE-44D2-A8CF-E283A46975FB}" srcOrd="2" destOrd="0" presId="urn:microsoft.com/office/officeart/2018/2/layout/IconVerticalSolidList"/>
    <dgm:cxn modelId="{0DFB0410-1045-4CC4-82CA-1ABAB669386C}" type="presParOf" srcId="{61152B80-3CFE-44D2-A8CF-E283A46975FB}" destId="{D250CEE9-D5A7-495B-AF3C-C318C37FC8F2}" srcOrd="0" destOrd="0" presId="urn:microsoft.com/office/officeart/2018/2/layout/IconVerticalSolidList"/>
    <dgm:cxn modelId="{E6C2E5D9-9264-4F33-81DA-D5010FB724EB}" type="presParOf" srcId="{61152B80-3CFE-44D2-A8CF-E283A46975FB}" destId="{C56C2E40-13E8-4AA0-8C43-A9B450AD08E5}" srcOrd="1" destOrd="0" presId="urn:microsoft.com/office/officeart/2018/2/layout/IconVerticalSolidList"/>
    <dgm:cxn modelId="{34F6D533-7F3B-49EA-B52D-7705A514C7A8}" type="presParOf" srcId="{61152B80-3CFE-44D2-A8CF-E283A46975FB}" destId="{C5A06078-367F-4482-8E9B-42F5051130CB}" srcOrd="2" destOrd="0" presId="urn:microsoft.com/office/officeart/2018/2/layout/IconVerticalSolidList"/>
    <dgm:cxn modelId="{A40AC486-93BD-4FE3-A965-2804CE19F949}" type="presParOf" srcId="{61152B80-3CFE-44D2-A8CF-E283A46975FB}" destId="{0ECDAB5F-6443-485E-9F59-AE57C1ABD32D}" srcOrd="3" destOrd="0" presId="urn:microsoft.com/office/officeart/2018/2/layout/IconVerticalSolidList"/>
    <dgm:cxn modelId="{3C40C7C8-FF82-4621-92F8-76F78783EE29}" type="presParOf" srcId="{F16E8278-E9C0-40E9-B619-8E1846FFF78F}" destId="{91994D4F-FFD0-4FC2-A877-2650856597CE}" srcOrd="3" destOrd="0" presId="urn:microsoft.com/office/officeart/2018/2/layout/IconVerticalSolidList"/>
    <dgm:cxn modelId="{41DADBED-CD39-416C-BB30-AD1A47D330C4}" type="presParOf" srcId="{F16E8278-E9C0-40E9-B619-8E1846FFF78F}" destId="{9BC1E982-E04D-422A-868A-EB20A2B0EE0E}" srcOrd="4" destOrd="0" presId="urn:microsoft.com/office/officeart/2018/2/layout/IconVerticalSolidList"/>
    <dgm:cxn modelId="{96366FA6-B706-4F5F-86B5-579146355DA9}" type="presParOf" srcId="{9BC1E982-E04D-422A-868A-EB20A2B0EE0E}" destId="{BD858BF4-70AC-4AB5-8343-E057C77AB345}" srcOrd="0" destOrd="0" presId="urn:microsoft.com/office/officeart/2018/2/layout/IconVerticalSolidList"/>
    <dgm:cxn modelId="{E5B8CCEE-5A01-4A9D-87E8-B51754B37C75}" type="presParOf" srcId="{9BC1E982-E04D-422A-868A-EB20A2B0EE0E}" destId="{010BD2DC-BB94-40C3-868D-4D4769578815}" srcOrd="1" destOrd="0" presId="urn:microsoft.com/office/officeart/2018/2/layout/IconVerticalSolidList"/>
    <dgm:cxn modelId="{E36A6024-2781-4810-AC10-498E0A6242E5}" type="presParOf" srcId="{9BC1E982-E04D-422A-868A-EB20A2B0EE0E}" destId="{C35973BF-0BDF-4961-892A-94F380707278}" srcOrd="2" destOrd="0" presId="urn:microsoft.com/office/officeart/2018/2/layout/IconVerticalSolidList"/>
    <dgm:cxn modelId="{2CE89921-4819-4514-ADFF-4C785001D383}" type="presParOf" srcId="{9BC1E982-E04D-422A-868A-EB20A2B0EE0E}" destId="{B009A79E-4FCB-4AE7-8BCB-47ADD7E96B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0E5B-837D-42B0-8FE5-D42EA80E4110}">
      <dsp:nvSpPr>
        <dsp:cNvPr id="0" name=""/>
        <dsp:cNvSpPr/>
      </dsp:nvSpPr>
      <dsp:spPr>
        <a:xfrm>
          <a:off x="0" y="72002"/>
          <a:ext cx="9028730" cy="1131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4554B-4EB5-45FC-B90D-3B94CD7F93D1}">
      <dsp:nvSpPr>
        <dsp:cNvPr id="0" name=""/>
        <dsp:cNvSpPr/>
      </dsp:nvSpPr>
      <dsp:spPr>
        <a:xfrm>
          <a:off x="342211" y="255021"/>
          <a:ext cx="622202" cy="6222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68562-D3D7-4E44-8737-3C0EA0FFE958}">
      <dsp:nvSpPr>
        <dsp:cNvPr id="0" name=""/>
        <dsp:cNvSpPr/>
      </dsp:nvSpPr>
      <dsp:spPr>
        <a:xfrm>
          <a:off x="1306626" y="483"/>
          <a:ext cx="7722103" cy="1131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27" tIns="119727" rIns="119727" bIns="119727" numCol="1" spcCol="1270" anchor="ctr" anchorCtr="0">
          <a:noAutofit/>
        </a:bodyPr>
        <a:lstStyle/>
        <a:p>
          <a:pPr marL="0" lvl="0" indent="0" algn="l" defTabSz="933450">
            <a:lnSpc>
              <a:spcPct val="100000"/>
            </a:lnSpc>
            <a:spcBef>
              <a:spcPct val="0"/>
            </a:spcBef>
            <a:spcAft>
              <a:spcPct val="35000"/>
            </a:spcAft>
            <a:buNone/>
          </a:pPr>
          <a:r>
            <a:rPr lang="nb-NO" sz="2100" b="1" kern="1200" dirty="0">
              <a:latin typeface="Arial" panose="020B0604020202020204" pitchFamily="34" charset="0"/>
              <a:cs typeface="Arial" panose="020B0604020202020204" pitchFamily="34" charset="0"/>
            </a:rPr>
            <a:t>Bruk gjerne protokoll malen, eller lag din egen. </a:t>
          </a:r>
          <a:endParaRPr lang="en-US" sz="2100" b="1" kern="1200" dirty="0">
            <a:latin typeface="Arial" panose="020B0604020202020204" pitchFamily="34" charset="0"/>
            <a:cs typeface="Arial" panose="020B0604020202020204" pitchFamily="34" charset="0"/>
          </a:endParaRPr>
        </a:p>
      </dsp:txBody>
      <dsp:txXfrm>
        <a:off x="1306626" y="483"/>
        <a:ext cx="7722103" cy="1131278"/>
      </dsp:txXfrm>
    </dsp:sp>
    <dsp:sp modelId="{D250CEE9-D5A7-495B-AF3C-C318C37FC8F2}">
      <dsp:nvSpPr>
        <dsp:cNvPr id="0" name=""/>
        <dsp:cNvSpPr/>
      </dsp:nvSpPr>
      <dsp:spPr>
        <a:xfrm>
          <a:off x="0" y="1414580"/>
          <a:ext cx="9028730" cy="1131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C2E40-13E8-4AA0-8C43-A9B450AD08E5}">
      <dsp:nvSpPr>
        <dsp:cNvPr id="0" name=""/>
        <dsp:cNvSpPr/>
      </dsp:nvSpPr>
      <dsp:spPr>
        <a:xfrm>
          <a:off x="342211" y="1669118"/>
          <a:ext cx="622202" cy="6222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DAB5F-6443-485E-9F59-AE57C1ABD32D}">
      <dsp:nvSpPr>
        <dsp:cNvPr id="0" name=""/>
        <dsp:cNvSpPr/>
      </dsp:nvSpPr>
      <dsp:spPr>
        <a:xfrm>
          <a:off x="1306626" y="1414580"/>
          <a:ext cx="7722103" cy="1131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27" tIns="119727" rIns="119727" bIns="119727" numCol="1" spcCol="1270" anchor="ctr" anchorCtr="0">
          <a:noAutofit/>
        </a:bodyPr>
        <a:lstStyle/>
        <a:p>
          <a:pPr marL="0" lvl="0" indent="0" algn="l" defTabSz="933450">
            <a:lnSpc>
              <a:spcPct val="100000"/>
            </a:lnSpc>
            <a:spcBef>
              <a:spcPct val="0"/>
            </a:spcBef>
            <a:spcAft>
              <a:spcPct val="35000"/>
            </a:spcAft>
            <a:buNone/>
          </a:pPr>
          <a:r>
            <a:rPr lang="nb-NO" sz="2100" b="1" kern="1200" dirty="0">
              <a:latin typeface="Arial" panose="020B0604020202020204" pitchFamily="34" charset="0"/>
              <a:cs typeface="Arial" panose="020B0604020202020204" pitchFamily="34" charset="0"/>
            </a:rPr>
            <a:t>Innkalling skal inneholde alle faste saker, tid og sted, og hvem om er innkalt</a:t>
          </a:r>
          <a:endParaRPr lang="en-US" sz="2100" b="1" kern="1200" dirty="0">
            <a:latin typeface="Arial" panose="020B0604020202020204" pitchFamily="34" charset="0"/>
            <a:cs typeface="Arial" panose="020B0604020202020204" pitchFamily="34" charset="0"/>
          </a:endParaRPr>
        </a:p>
      </dsp:txBody>
      <dsp:txXfrm>
        <a:off x="1306626" y="1414580"/>
        <a:ext cx="7722103" cy="1131278"/>
      </dsp:txXfrm>
    </dsp:sp>
    <dsp:sp modelId="{BD858BF4-70AC-4AB5-8343-E057C77AB345}">
      <dsp:nvSpPr>
        <dsp:cNvPr id="0" name=""/>
        <dsp:cNvSpPr/>
      </dsp:nvSpPr>
      <dsp:spPr>
        <a:xfrm>
          <a:off x="0" y="2828678"/>
          <a:ext cx="9028730" cy="1131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BD2DC-BB94-40C3-868D-4D4769578815}">
      <dsp:nvSpPr>
        <dsp:cNvPr id="0" name=""/>
        <dsp:cNvSpPr/>
      </dsp:nvSpPr>
      <dsp:spPr>
        <a:xfrm>
          <a:off x="342211" y="3083216"/>
          <a:ext cx="622202" cy="6222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9A79E-4FCB-4AE7-8BCB-47ADD7E96B2B}">
      <dsp:nvSpPr>
        <dsp:cNvPr id="0" name=""/>
        <dsp:cNvSpPr/>
      </dsp:nvSpPr>
      <dsp:spPr>
        <a:xfrm>
          <a:off x="1306626" y="2828678"/>
          <a:ext cx="7722103" cy="1131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27" tIns="119727" rIns="119727" bIns="119727" numCol="1" spcCol="1270" anchor="ctr" anchorCtr="0">
          <a:noAutofit/>
        </a:bodyPr>
        <a:lstStyle/>
        <a:p>
          <a:pPr marL="0" lvl="0" indent="0" algn="l" defTabSz="933450">
            <a:lnSpc>
              <a:spcPct val="100000"/>
            </a:lnSpc>
            <a:spcBef>
              <a:spcPct val="0"/>
            </a:spcBef>
            <a:spcAft>
              <a:spcPct val="35000"/>
            </a:spcAft>
            <a:buNone/>
          </a:pPr>
          <a:r>
            <a:rPr lang="nb-NO" sz="2100" b="1" kern="1200" dirty="0">
              <a:latin typeface="Arial" panose="020B0604020202020204" pitchFamily="34" charset="0"/>
              <a:cs typeface="Arial" panose="020B0604020202020204" pitchFamily="34" charset="0"/>
            </a:rPr>
            <a:t>Det er om oftest leder som skriver innkalling. Ikke uvanlig at sekretær skriver innkalling i samarbeid med leder.</a:t>
          </a:r>
          <a:endParaRPr lang="en-US" sz="2100" b="1" kern="1200" dirty="0">
            <a:latin typeface="Arial" panose="020B0604020202020204" pitchFamily="34" charset="0"/>
            <a:cs typeface="Arial" panose="020B0604020202020204" pitchFamily="34" charset="0"/>
          </a:endParaRPr>
        </a:p>
      </dsp:txBody>
      <dsp:txXfrm>
        <a:off x="1306626" y="2828678"/>
        <a:ext cx="7722103" cy="11312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641B3224-4BC1-45D2-A03C-337622E166B9}" type="datetimeFigureOut">
              <a:rPr lang="nb-NO"/>
              <a:pPr>
                <a:defRPr/>
              </a:pPr>
              <a:t>06.07.2023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C92307-A334-40CB-BD91-0580F28BB38B}" type="slidenum">
              <a:rPr lang="nb-NO"/>
              <a:pPr/>
              <a:t>‹#›</a:t>
            </a:fld>
            <a:endParaRPr lang="nb-NO"/>
          </a:p>
        </p:txBody>
      </p:sp>
    </p:spTree>
    <p:extLst>
      <p:ext uri="{BB962C8B-B14F-4D97-AF65-F5344CB8AC3E}">
        <p14:creationId xmlns:p14="http://schemas.microsoft.com/office/powerpoint/2010/main" val="1152022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717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b="1"/>
              <a:t>BRUK GJERNE WORD </a:t>
            </a:r>
            <a:r>
              <a:rPr lang="nb-NO" b="1" dirty="0"/>
              <a:t>DOKUMENTET SOM TILLEGGSDOKUMENT Å LESE FRA</a:t>
            </a:r>
          </a:p>
        </p:txBody>
      </p:sp>
      <p:sp>
        <p:nvSpPr>
          <p:cNvPr id="7172" name="Plassholder for lysbildenummer 3"/>
          <p:cNvSpPr>
            <a:spLocks noGrp="1"/>
          </p:cNvSpPr>
          <p:nvPr>
            <p:ph type="sldNum" sz="quarter" idx="5"/>
          </p:nvPr>
        </p:nvSpPr>
        <p:spPr bwMode="auto">
          <a:noFill/>
          <a:ln>
            <a:miter lim="800000"/>
            <a:headEnd/>
            <a:tailEnd/>
          </a:ln>
        </p:spPr>
        <p:txBody>
          <a:bodyPr/>
          <a:lstStyle/>
          <a:p>
            <a:fld id="{A5FA6A86-F5D6-4386-A6E1-61579C6BD337}" type="slidenum">
              <a:rPr lang="nb-NO"/>
              <a:pPr/>
              <a:t>1</a:t>
            </a:fld>
            <a:endParaRPr lang="nb-NO"/>
          </a:p>
        </p:txBody>
      </p:sp>
    </p:spTree>
    <p:extLst>
      <p:ext uri="{BB962C8B-B14F-4D97-AF65-F5344CB8AC3E}">
        <p14:creationId xmlns:p14="http://schemas.microsoft.com/office/powerpoint/2010/main" val="412640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921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dirty="0"/>
          </a:p>
        </p:txBody>
      </p:sp>
      <p:sp>
        <p:nvSpPr>
          <p:cNvPr id="9220" name="Plassholder for lysbildenummer 3"/>
          <p:cNvSpPr>
            <a:spLocks noGrp="1"/>
          </p:cNvSpPr>
          <p:nvPr>
            <p:ph type="sldNum" sz="quarter" idx="5"/>
          </p:nvPr>
        </p:nvSpPr>
        <p:spPr bwMode="auto">
          <a:noFill/>
          <a:ln>
            <a:miter lim="800000"/>
            <a:headEnd/>
            <a:tailEnd/>
          </a:ln>
        </p:spPr>
        <p:txBody>
          <a:bodyPr/>
          <a:lstStyle/>
          <a:p>
            <a:fld id="{CC429FB0-6E38-4C47-801C-90F3B8C56481}" type="slidenum">
              <a:rPr lang="nb-NO"/>
              <a:pPr/>
              <a:t>2</a:t>
            </a:fld>
            <a:endParaRPr lang="nb-NO"/>
          </a:p>
        </p:txBody>
      </p:sp>
    </p:spTree>
    <p:extLst>
      <p:ext uri="{BB962C8B-B14F-4D97-AF65-F5344CB8AC3E}">
        <p14:creationId xmlns:p14="http://schemas.microsoft.com/office/powerpoint/2010/main" val="143106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All politikk og medmenneskelig kontakt dreier seg om å snakke med folk. I Valg er dette er dette viktig, da vi må fange vanlige folks oppmerksomhet. De må lytte til oss om vi skal kunne fortelle dem vårt budskap. Forstår de og aksepterer vårtbudskap, det vi står for, har vi kanskje vunnet en velger. Vi trenger mange slike. Konkurransen om velgerne er stor! </a:t>
            </a:r>
          </a:p>
        </p:txBody>
      </p:sp>
      <p:sp>
        <p:nvSpPr>
          <p:cNvPr id="11268" name="Plassholder for lysbildenummer 3"/>
          <p:cNvSpPr>
            <a:spLocks noGrp="1"/>
          </p:cNvSpPr>
          <p:nvPr>
            <p:ph type="sldNum" sz="quarter" idx="5"/>
          </p:nvPr>
        </p:nvSpPr>
        <p:spPr bwMode="auto">
          <a:noFill/>
          <a:ln>
            <a:miter lim="800000"/>
            <a:headEnd/>
            <a:tailEnd/>
          </a:ln>
        </p:spPr>
        <p:txBody>
          <a:bodyPr/>
          <a:lstStyle/>
          <a:p>
            <a:fld id="{FB9A6238-96A4-423D-BD18-691B9118CFAD}" type="slidenum">
              <a:rPr lang="nb-NO"/>
              <a:pPr/>
              <a:t>5</a:t>
            </a:fld>
            <a:endParaRPr lang="nb-NO"/>
          </a:p>
        </p:txBody>
      </p:sp>
    </p:spTree>
    <p:extLst>
      <p:ext uri="{BB962C8B-B14F-4D97-AF65-F5344CB8AC3E}">
        <p14:creationId xmlns:p14="http://schemas.microsoft.com/office/powerpoint/2010/main" val="192667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Bruk gjerne protokoll malen, eller lag din egen.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Innkalling skal inneholde alle faste saker, tid og sted, og hvem om er innkalt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8FC92307-A334-40CB-BD91-0580F28BB38B}" type="slidenum">
              <a:rPr lang="nb-NO" smtClean="0"/>
              <a:pPr/>
              <a:t>7</a:t>
            </a:fld>
            <a:endParaRPr lang="nb-NO"/>
          </a:p>
        </p:txBody>
      </p:sp>
    </p:spTree>
    <p:extLst>
      <p:ext uri="{BB962C8B-B14F-4D97-AF65-F5344CB8AC3E}">
        <p14:creationId xmlns:p14="http://schemas.microsoft.com/office/powerpoint/2010/main" val="31532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017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a:t>Vi er jo alle selgere for Pensjonistpartiet. Vi skal bringe fram det vi står for og tror på! Hvert enkelt medlem er vårt talerør fram til folket! Skal vi få deres stemme, MÅ de ha tro på oss. Dette er viktig for dem. Det som er viktig for oss , må smitte over på dem! Vi møter folk med lang erfaring på godt og vondt.  Vår </a:t>
            </a:r>
            <a:r>
              <a:rPr lang="nb-NO" dirty="0" err="1"/>
              <a:t>ektethet</a:t>
            </a:r>
            <a:r>
              <a:rPr lang="nb-NO" dirty="0"/>
              <a:t> , troverdighet bak ordene «VI BRYR OSS», må vinne fram.</a:t>
            </a:r>
          </a:p>
          <a:p>
            <a:pPr>
              <a:spcBef>
                <a:spcPct val="0"/>
              </a:spcBef>
            </a:pPr>
            <a:endParaRPr lang="nb-NO" dirty="0"/>
          </a:p>
          <a:p>
            <a:pPr>
              <a:spcBef>
                <a:spcPct val="0"/>
              </a:spcBef>
            </a:pPr>
            <a:r>
              <a:rPr lang="nb-NO" dirty="0"/>
              <a:t>Lykke til og takk for at du er en av oss i Pensjonistpartiet!</a:t>
            </a:r>
          </a:p>
        </p:txBody>
      </p:sp>
      <p:sp>
        <p:nvSpPr>
          <p:cNvPr id="50180" name="Plassholder for lysbildenummer 3"/>
          <p:cNvSpPr>
            <a:spLocks noGrp="1"/>
          </p:cNvSpPr>
          <p:nvPr>
            <p:ph type="sldNum" sz="quarter" idx="5"/>
          </p:nvPr>
        </p:nvSpPr>
        <p:spPr bwMode="auto">
          <a:noFill/>
          <a:ln>
            <a:miter lim="800000"/>
            <a:headEnd/>
            <a:tailEnd/>
          </a:ln>
        </p:spPr>
        <p:txBody>
          <a:bodyPr/>
          <a:lstStyle/>
          <a:p>
            <a:fld id="{491AE2CB-92C4-4A72-AF6D-D7A5E17BB0A0}" type="slidenum">
              <a:rPr lang="nb-NO"/>
              <a:pPr/>
              <a:t>10</a:t>
            </a:fld>
            <a:endParaRPr lang="nb-NO"/>
          </a:p>
        </p:txBody>
      </p:sp>
    </p:spTree>
    <p:extLst>
      <p:ext uri="{BB962C8B-B14F-4D97-AF65-F5344CB8AC3E}">
        <p14:creationId xmlns:p14="http://schemas.microsoft.com/office/powerpoint/2010/main" val="1815308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b-NO"/>
              <a:t>Klikk for å redigere tittelstil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pPr>
              <a:defRPr/>
            </a:pPr>
            <a:fld id="{CAE1551E-4461-46E1-A6D1-DAC6B54F2D07}" type="datetimeFigureOut">
              <a:rPr lang="en-US" smtClean="0"/>
              <a:pPr>
                <a:defRPr/>
              </a:pPr>
              <a:t>7/6/2023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defRPr/>
            </a:pPr>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102FB3D-29B6-4B0E-A7A1-3F490800EE6D}" type="slidenum">
              <a:rPr lang="nb-NO" altLang="nb-NO" smtClean="0"/>
              <a:pPr/>
              <a:t>‹#›</a:t>
            </a:fld>
            <a:endParaRPr lang="nb-NO" altLang="nb-N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541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08754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412247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b-NO"/>
              <a:t>Klikk for å redigere tittelstil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76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34591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b-NO"/>
              <a:t>Klikk for å redigere tittelstil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94637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b-NO"/>
              <a:t>Klikk for å redigere tittelstil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11247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b-NO"/>
              <a:t>Klikk for å redigere tittelstil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397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b-NO"/>
              <a:t>Klikk for å redigere tittelstil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46061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302513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72096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b-NO"/>
              <a:t>Klikk for å redigere tittelstil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23503FE3-E753-4283-AA2B-700F37EBFFB2}" type="datetimeFigureOut">
              <a:rPr lang="en-US" smtClean="0"/>
              <a:pPr>
                <a:defRPr/>
              </a:pPr>
              <a:t>7/6/2023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0F2BAB-9CAA-432A-B888-B01F2EE9469A}" type="slidenum">
              <a:rPr lang="nb-NO" altLang="nb-NO" smtClean="0"/>
              <a:pPr/>
              <a:t>‹#›</a:t>
            </a:fld>
            <a:endParaRPr lang="nb-NO" altLang="nb-NO"/>
          </a:p>
        </p:txBody>
      </p:sp>
    </p:spTree>
    <p:extLst>
      <p:ext uri="{BB962C8B-B14F-4D97-AF65-F5344CB8AC3E}">
        <p14:creationId xmlns:p14="http://schemas.microsoft.com/office/powerpoint/2010/main" val="15339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9954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b-NO"/>
              <a:t>Klikk for å redigere tittelstil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Content Placeholder 3"/>
          <p:cNvSpPr>
            <a:spLocks noGrp="1"/>
          </p:cNvSpPr>
          <p:nvPr>
            <p:ph sz="quarter" idx="13"/>
          </p:nvPr>
        </p:nvSpPr>
        <p:spPr>
          <a:xfrm>
            <a:off x="685802" y="2861733"/>
            <a:ext cx="5088712" cy="2512852"/>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3" name="Content Placeholder 5"/>
          <p:cNvSpPr>
            <a:spLocks noGrp="1"/>
          </p:cNvSpPr>
          <p:nvPr>
            <p:ph sz="quarter" idx="14"/>
          </p:nvPr>
        </p:nvSpPr>
        <p:spPr>
          <a:xfrm>
            <a:off x="5993969" y="2861733"/>
            <a:ext cx="5088713" cy="2512852"/>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61673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C38AD84A-86DF-4D3B-8408-90955B932640}" type="datetimeFigureOut">
              <a:rPr lang="en-US" smtClean="0"/>
              <a:pPr>
                <a:defRPr/>
              </a:pPr>
              <a:t>7/6/2023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AB53B95-DAB8-4CCD-BE74-9007FBE14CF8}" type="slidenum">
              <a:rPr lang="nb-NO" altLang="nb-NO" smtClean="0"/>
              <a:pPr/>
              <a:t>‹#›</a:t>
            </a:fld>
            <a:endParaRPr lang="nb-NO" altLang="nb-NO"/>
          </a:p>
        </p:txBody>
      </p:sp>
    </p:spTree>
    <p:extLst>
      <p:ext uri="{BB962C8B-B14F-4D97-AF65-F5344CB8AC3E}">
        <p14:creationId xmlns:p14="http://schemas.microsoft.com/office/powerpoint/2010/main" val="277699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70D6E1-881B-431A-A963-F9CE839D4C1F}" type="datetimeFigureOut">
              <a:rPr lang="en-US" smtClean="0"/>
              <a:pPr>
                <a:defRPr/>
              </a:pPr>
              <a:t>7/6/2023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5EB1E6E-BECA-4B0F-B2A6-B78195A6FD58}" type="slidenum">
              <a:rPr lang="nb-NO" altLang="nb-NO" smtClean="0"/>
              <a:pPr/>
              <a:t>‹#›</a:t>
            </a:fld>
            <a:endParaRPr lang="nb-NO" altLang="nb-NO"/>
          </a:p>
        </p:txBody>
      </p:sp>
    </p:spTree>
    <p:extLst>
      <p:ext uri="{BB962C8B-B14F-4D97-AF65-F5344CB8AC3E}">
        <p14:creationId xmlns:p14="http://schemas.microsoft.com/office/powerpoint/2010/main" val="326734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b-NO"/>
              <a:t>Klikk for å redigere tittelstil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94591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2640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pPr>
              <a:defRPr/>
            </a:pPr>
            <a:fld id="{C567940A-D914-46AB-9992-1B53A41156C3}" type="datetimeFigureOut">
              <a:rPr lang="en-US" smtClean="0"/>
              <a:pPr>
                <a:defRPr/>
              </a:pPr>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64912885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40BA669-D0F7-6018-FFAF-A38F97A11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836" y="3020463"/>
            <a:ext cx="4424716" cy="817073"/>
          </a:xfrm>
          <a:prstGeom prst="rect">
            <a:avLst/>
          </a:prstGeom>
        </p:spPr>
      </p:pic>
      <p:sp>
        <p:nvSpPr>
          <p:cNvPr id="4" name="TekstSylinder 3">
            <a:extLst>
              <a:ext uri="{FF2B5EF4-FFF2-40B4-BE49-F238E27FC236}">
                <a16:creationId xmlns:a16="http://schemas.microsoft.com/office/drawing/2014/main" id="{BE56EAB5-58FB-DEC2-CF22-8118799E0904}"/>
              </a:ext>
            </a:extLst>
          </p:cNvPr>
          <p:cNvSpPr txBox="1"/>
          <p:nvPr/>
        </p:nvSpPr>
        <p:spPr>
          <a:xfrm>
            <a:off x="6960096" y="4974292"/>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sp>
        <p:nvSpPr>
          <p:cNvPr id="5" name="Tittel 4">
            <a:extLst>
              <a:ext uri="{FF2B5EF4-FFF2-40B4-BE49-F238E27FC236}">
                <a16:creationId xmlns:a16="http://schemas.microsoft.com/office/drawing/2014/main" id="{2E532F1E-1843-F738-B645-05B75E42C6F3}"/>
              </a:ext>
            </a:extLst>
          </p:cNvPr>
          <p:cNvSpPr>
            <a:spLocks noGrp="1"/>
          </p:cNvSpPr>
          <p:nvPr>
            <p:ph type="ctrTitle"/>
          </p:nvPr>
        </p:nvSpPr>
        <p:spPr>
          <a:xfrm>
            <a:off x="889502" y="476673"/>
            <a:ext cx="9872712" cy="1544680"/>
          </a:xfrm>
        </p:spPr>
        <p:txBody>
          <a:bodyPr>
            <a:normAutofit fontScale="90000"/>
          </a:bodyPr>
          <a:lstStyle/>
          <a:p>
            <a:pPr algn="ctr"/>
            <a:r>
              <a:rPr lang="nb-NO" altLang="nb-NO" sz="4800" dirty="0">
                <a:solidFill>
                  <a:schemeClr val="accent1"/>
                </a:solidFill>
              </a:rPr>
              <a:t>Å skrive protokoll og innkalling</a:t>
            </a:r>
            <a:br>
              <a:rPr lang="nb-NO" altLang="nb-NO" sz="8000" dirty="0">
                <a:solidFill>
                  <a:schemeClr val="accent1"/>
                </a:solidFill>
              </a:rPr>
            </a:br>
            <a:endParaRPr lang="nb-NO" dirty="0"/>
          </a:p>
        </p:txBody>
      </p:sp>
      <p:pic>
        <p:nvPicPr>
          <p:cNvPr id="7" name="Grafikk 6" descr="Bærbar data maskin med telefon og kalkulator">
            <a:extLst>
              <a:ext uri="{FF2B5EF4-FFF2-40B4-BE49-F238E27FC236}">
                <a16:creationId xmlns:a16="http://schemas.microsoft.com/office/drawing/2014/main" id="{1BE055CF-2CE7-80FC-18DD-B381BF5D0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502" y="122426"/>
            <a:ext cx="5796074" cy="57960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35360" y="155048"/>
            <a:ext cx="10729192" cy="4536230"/>
          </a:xfrm>
        </p:spPr>
        <p:txBody>
          <a:bodyPr rtlCol="0">
            <a:normAutofit/>
          </a:bodyPr>
          <a:lstStyle/>
          <a:p>
            <a:pPr algn="ctr">
              <a:defRPr/>
            </a:pPr>
            <a:br>
              <a:rPr lang="nb-NO" altLang="nb-NO" sz="2800" dirty="0"/>
            </a:br>
            <a:r>
              <a:rPr lang="nb-NO" altLang="nb-NO" sz="8000" dirty="0">
                <a:solidFill>
                  <a:schemeClr val="accent2">
                    <a:lumMod val="50000"/>
                  </a:schemeClr>
                </a:solidFill>
                <a:latin typeface="Arial Black" panose="020B0A04020102020204" pitchFamily="34" charset="0"/>
              </a:rPr>
              <a:t>LYKKE TIL!</a:t>
            </a:r>
          </a:p>
        </p:txBody>
      </p:sp>
      <p:sp>
        <p:nvSpPr>
          <p:cNvPr id="2" name="TekstSylinder 1">
            <a:extLst>
              <a:ext uri="{FF2B5EF4-FFF2-40B4-BE49-F238E27FC236}">
                <a16:creationId xmlns:a16="http://schemas.microsoft.com/office/drawing/2014/main" id="{7D59DB86-0B72-5821-ED97-527C1B34D77B}"/>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879B031E-1C75-AB36-9943-36F37D78E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67A139E-D4A3-6FE2-2B03-D56546EB1766}"/>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DBFFB113-596B-231D-9227-0A45C42E9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
        <p:nvSpPr>
          <p:cNvPr id="5" name="Plassholder for innhold 4">
            <a:extLst>
              <a:ext uri="{FF2B5EF4-FFF2-40B4-BE49-F238E27FC236}">
                <a16:creationId xmlns:a16="http://schemas.microsoft.com/office/drawing/2014/main" id="{11A95EA4-A89D-ED50-C70F-3C5034E26323}"/>
              </a:ext>
            </a:extLst>
          </p:cNvPr>
          <p:cNvSpPr>
            <a:spLocks noGrp="1"/>
          </p:cNvSpPr>
          <p:nvPr>
            <p:ph idx="1"/>
          </p:nvPr>
        </p:nvSpPr>
        <p:spPr>
          <a:xfrm>
            <a:off x="767408" y="332656"/>
            <a:ext cx="10324875" cy="4464496"/>
          </a:xfrm>
        </p:spPr>
        <p:txBody>
          <a:bodyPr>
            <a:normAutofit/>
          </a:bodyPr>
          <a:lstStyle/>
          <a:p>
            <a:pPr>
              <a:lnSpc>
                <a:spcPct val="150000"/>
              </a:lnSpc>
              <a:buFont typeface="Wingdings" panose="05000000000000000000" pitchFamily="2" charset="2"/>
              <a:buChar char="Ø"/>
            </a:pPr>
            <a:r>
              <a:rPr lang="nb-NO" sz="1800" b="1" kern="0" dirty="0">
                <a:effectLst/>
                <a:latin typeface="Arial" panose="020B0604020202020204" pitchFamily="34" charset="0"/>
                <a:ea typeface="Calibri" panose="020F0502020204030204" pitchFamily="34" charset="0"/>
                <a:cs typeface="Arial" panose="020B0604020202020204" pitchFamily="34" charset="0"/>
              </a:rPr>
              <a:t>Alle formelle dokumenter i en organisasjon må være korrekte og gjengi det som har foregått på en slik måte slik at det i ettertid fremstår som partiets historie. </a:t>
            </a:r>
          </a:p>
          <a:p>
            <a:pPr>
              <a:lnSpc>
                <a:spcPct val="150000"/>
              </a:lnSpc>
              <a:buFont typeface="Wingdings" panose="05000000000000000000" pitchFamily="2" charset="2"/>
              <a:buChar char="Ø"/>
            </a:pPr>
            <a:r>
              <a:rPr lang="nb-NO" sz="1800" b="1" kern="0" dirty="0">
                <a:effectLst/>
                <a:latin typeface="Arial" panose="020B0604020202020204" pitchFamily="34" charset="0"/>
                <a:ea typeface="Calibri" panose="020F0502020204030204" pitchFamily="34" charset="0"/>
                <a:cs typeface="Arial" panose="020B0604020202020204" pitchFamily="34" charset="0"/>
              </a:rPr>
              <a:t>Det er fakta beskrivelse som skal skrives i protokollen, ikke nødvendig å gjengi alt som blir sagt i diskusjoner og prat. </a:t>
            </a:r>
          </a:p>
          <a:p>
            <a:pPr>
              <a:lnSpc>
                <a:spcPct val="150000"/>
              </a:lnSpc>
              <a:spcAft>
                <a:spcPts val="800"/>
              </a:spcAft>
            </a:pPr>
            <a:r>
              <a:rPr lang="nb-NO" sz="1800" b="1" u="sng" kern="0" dirty="0">
                <a:effectLst/>
                <a:latin typeface="Arial" panose="020B0604020202020204" pitchFamily="34" charset="0"/>
                <a:ea typeface="Calibri" panose="020F0502020204030204" pitchFamily="34" charset="0"/>
                <a:cs typeface="Arial" panose="020B0604020202020204" pitchFamily="34" charset="0"/>
              </a:rPr>
              <a:t>Det er protokoll når det gjøres vedtak i møtet. Referat når det er et møte, for eksempel, medlems samling hvor det ikke gjøres vedtak.</a:t>
            </a:r>
            <a:endParaRPr lang="nb-NO" sz="1400" b="1" kern="1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nb-NO"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674C8C-64B0-BD84-C080-B2FD9F7FBDF7}"/>
              </a:ext>
            </a:extLst>
          </p:cNvPr>
          <p:cNvSpPr>
            <a:spLocks noGrp="1"/>
          </p:cNvSpPr>
          <p:nvPr>
            <p:ph type="title"/>
          </p:nvPr>
        </p:nvSpPr>
        <p:spPr>
          <a:xfrm>
            <a:off x="911424" y="332656"/>
            <a:ext cx="10369152" cy="1008112"/>
          </a:xfrm>
        </p:spPr>
        <p:txBody>
          <a:bodyPr>
            <a:normAutofit fontScale="90000"/>
          </a:bodyPr>
          <a:lstStyle/>
          <a:p>
            <a:pPr algn="ctr">
              <a:lnSpc>
                <a:spcPct val="107000"/>
              </a:lnSpc>
              <a:spcAft>
                <a:spcPts val="800"/>
              </a:spcAft>
            </a:pPr>
            <a:r>
              <a:rPr lang="nb-NO" sz="3600" b="1" kern="0" dirty="0">
                <a:effectLst/>
                <a:latin typeface="Calibri" panose="020F0502020204030204" pitchFamily="34" charset="0"/>
                <a:ea typeface="Calibri" panose="020F0502020204030204" pitchFamily="34" charset="0"/>
                <a:cs typeface="Times New Roman" panose="02020603050405020304" pitchFamily="18" charset="0"/>
              </a:rPr>
              <a:t>Lokallagets og fylkeslagets protokoller</a:t>
            </a:r>
            <a:br>
              <a:rPr lang="nb-NO"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TekstSylinder 3">
            <a:extLst>
              <a:ext uri="{FF2B5EF4-FFF2-40B4-BE49-F238E27FC236}">
                <a16:creationId xmlns:a16="http://schemas.microsoft.com/office/drawing/2014/main" id="{0B562BC5-EFA8-E5E4-4762-C3A10DEB98E7}"/>
              </a:ext>
            </a:extLst>
          </p:cNvPr>
          <p:cNvSpPr txBox="1"/>
          <p:nvPr/>
        </p:nvSpPr>
        <p:spPr>
          <a:xfrm>
            <a:off x="1343472" y="836712"/>
            <a:ext cx="9505056" cy="4871077"/>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Protokollen er styrets dokumentasjon på vedtak gjort av styret, og danner grunnlag for videre oppfølging og arbeid. Dersom det er nødvendig, skal sakspapirene følge protokollen. </a:t>
            </a: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Protokollen skal påføres tid og sted, hvem som var til stede, hvilke saker som ble behandlet og hvilke vedtak som ble gjort.</a:t>
            </a: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Hver sak skal ha eget saksnummer, og vedtaket skal vise hvor mange som har stemt for og imot.</a:t>
            </a: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Noen skriver protokoll for hånd. Da kan den underskrives på styremøtet. Det vanlige er at den skrives på pc og underskrives på neste styremøte. </a:t>
            </a: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Senest en uke etter møtedato skal protokoll sendes ut til </a:t>
            </a:r>
            <a:r>
              <a:rPr lang="nb-NO" sz="2000" kern="0" dirty="0">
                <a:effectLst/>
                <a:latin typeface="Arial" panose="020B0604020202020204" pitchFamily="34" charset="0"/>
                <a:ea typeface="Calibri" panose="020F0502020204030204" pitchFamily="34" charset="0"/>
                <a:cs typeface="Arial" panose="020B0604020202020204" pitchFamily="34" charset="0"/>
              </a:rPr>
              <a:t>styremedlemmene </a:t>
            </a:r>
            <a:r>
              <a:rPr lang="nb-NO" sz="2000" b="1" kern="0" dirty="0">
                <a:effectLst/>
                <a:latin typeface="Arial" panose="020B0604020202020204" pitchFamily="34" charset="0"/>
                <a:ea typeface="Calibri" panose="020F0502020204030204" pitchFamily="34" charset="0"/>
                <a:cs typeface="Arial" panose="020B0604020202020204" pitchFamily="34" charset="0"/>
              </a:rPr>
              <a:t>og Fylkesstyret. </a:t>
            </a:r>
          </a:p>
          <a:p>
            <a:pPr marL="800100" lvl="1" indent="-342900">
              <a:lnSpc>
                <a:spcPct val="107000"/>
              </a:lnSpc>
              <a:spcAft>
                <a:spcPts val="800"/>
              </a:spcAft>
              <a:buFont typeface="Wingdings" panose="05000000000000000000" pitchFamily="2" charset="2"/>
              <a:buChar char="Ø"/>
            </a:pPr>
            <a:r>
              <a:rPr lang="nb-NO" b="1" kern="0" dirty="0">
                <a:effectLst/>
                <a:latin typeface="Arial" panose="020B0604020202020204" pitchFamily="34" charset="0"/>
                <a:ea typeface="Calibri" panose="020F0502020204030204" pitchFamily="34" charset="0"/>
                <a:cs typeface="Arial" panose="020B0604020202020204" pitchFamily="34" charset="0"/>
              </a:rPr>
              <a:t>Fylkesstyret sender sin protokoll til sine medlemmer og til Sentralstyret.</a:t>
            </a:r>
            <a:endParaRPr lang="nb-NO" b="1" kern="1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Wingdings" panose="05000000000000000000" pitchFamily="2" charset="2"/>
              <a:buChar char="Ø"/>
            </a:pP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94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EF4D98B-D520-3F37-B201-B0CBDC6DEC53}"/>
              </a:ext>
            </a:extLst>
          </p:cNvPr>
          <p:cNvSpPr txBox="1"/>
          <p:nvPr/>
        </p:nvSpPr>
        <p:spPr>
          <a:xfrm>
            <a:off x="839416" y="692696"/>
            <a:ext cx="10081120" cy="4702569"/>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Styremedlemmer som har innsigelser til protokollen, skal melde fra om dette senest en uke etter utsendelsesdagen.</a:t>
            </a: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Styret kan begynne å arbeide med vedtak i protokollen straks den er underskrevet.</a:t>
            </a: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r>
              <a:rPr lang="nb-NO" sz="2000" b="1" kern="0" dirty="0">
                <a:effectLst/>
                <a:latin typeface="Arial" panose="020B0604020202020204" pitchFamily="34" charset="0"/>
                <a:ea typeface="Calibri" panose="020F0502020204030204" pitchFamily="34" charset="0"/>
                <a:cs typeface="Arial" panose="020B0604020202020204" pitchFamily="34" charset="0"/>
              </a:rPr>
              <a:t>B-saker merkes fortrolig. Det sendes ut protokoll kun til de som har vært med på å behandle saken. I protokoll som sendes ut til adressater utenom de som har vært med på behandlingen, angis bare saksnummer og en anonymisert angivelse og hva saken dreier seg om. </a:t>
            </a:r>
          </a:p>
          <a:p>
            <a:pPr marL="342900" lvl="0" indent="-342900">
              <a:lnSpc>
                <a:spcPct val="107000"/>
              </a:lnSpc>
              <a:spcAft>
                <a:spcPts val="800"/>
              </a:spcAft>
              <a:buFont typeface="Wingdings" panose="05000000000000000000" pitchFamily="2" charset="2"/>
              <a:buChar char="Ø"/>
            </a:pPr>
            <a:endParaRPr lang="nb-NO" sz="2000" b="1" kern="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Ø"/>
            </a:pPr>
            <a:r>
              <a:rPr lang="nb-NO" sz="1800" b="1" kern="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Protokoll mal kan lastes ned fra hjemmesiden. Ingenting i veien for å lage egen protokoll mal. Da er det bare å kopiere malen og tømme den for innhold og fylle inn ny protokoll. </a:t>
            </a:r>
            <a:endParaRPr lang="nb-NO" sz="18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Ø"/>
            </a:pPr>
            <a:endParaRPr lang="nb-NO" sz="16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150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51384" y="526334"/>
            <a:ext cx="10396882" cy="1152128"/>
          </a:xfrm>
        </p:spPr>
        <p:txBody>
          <a:bodyPr rtlCol="0">
            <a:normAutofit fontScale="90000"/>
          </a:bodyPr>
          <a:lstStyle/>
          <a:p>
            <a:pPr algn="ctr">
              <a:lnSpc>
                <a:spcPct val="107000"/>
              </a:lnSpc>
              <a:spcAft>
                <a:spcPts val="800"/>
              </a:spcAft>
            </a:pPr>
            <a:r>
              <a:rPr lang="nb-NO" sz="4400" b="1" kern="1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Innkalling</a:t>
            </a:r>
            <a:br>
              <a:rPr lang="nb-NO"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altLang="nb-NO" sz="3600" dirty="0">
              <a:solidFill>
                <a:srgbClr val="CC0000"/>
              </a:solidFill>
              <a:latin typeface="Arial Black" panose="020B0A04020102020204" pitchFamily="34" charset="0"/>
            </a:endParaRPr>
          </a:p>
        </p:txBody>
      </p:sp>
      <p:graphicFrame>
        <p:nvGraphicFramePr>
          <p:cNvPr id="43012" name="Rectangle 3">
            <a:extLst>
              <a:ext uri="{FF2B5EF4-FFF2-40B4-BE49-F238E27FC236}">
                <a16:creationId xmlns:a16="http://schemas.microsoft.com/office/drawing/2014/main" id="{78561500-4251-3520-31FF-468CF15E4017}"/>
              </a:ext>
            </a:extLst>
          </p:cNvPr>
          <p:cNvGraphicFramePr>
            <a:graphicFrameLocks noGrp="1"/>
          </p:cNvGraphicFramePr>
          <p:nvPr>
            <p:ph idx="1"/>
            <p:extLst>
              <p:ext uri="{D42A27DB-BD31-4B8C-83A1-F6EECF244321}">
                <p14:modId xmlns:p14="http://schemas.microsoft.com/office/powerpoint/2010/main" val="3793403763"/>
              </p:ext>
            </p:extLst>
          </p:nvPr>
        </p:nvGraphicFramePr>
        <p:xfrm>
          <a:off x="1243734" y="1196752"/>
          <a:ext cx="902873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e 1">
            <a:extLst>
              <a:ext uri="{FF2B5EF4-FFF2-40B4-BE49-F238E27FC236}">
                <a16:creationId xmlns:a16="http://schemas.microsoft.com/office/drawing/2014/main" id="{DBDED1BB-DC8B-1A97-D0F5-1F83847D1A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3495" y="5733256"/>
            <a:ext cx="3240583" cy="598410"/>
          </a:xfrm>
          <a:prstGeom prst="rect">
            <a:avLst/>
          </a:prstGeom>
        </p:spPr>
      </p:pic>
      <p:sp>
        <p:nvSpPr>
          <p:cNvPr id="3" name="TekstSylinder 2">
            <a:extLst>
              <a:ext uri="{FF2B5EF4-FFF2-40B4-BE49-F238E27FC236}">
                <a16:creationId xmlns:a16="http://schemas.microsoft.com/office/drawing/2014/main" id="{B360BB5E-4347-5FF9-23FD-8519C1398ACA}"/>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0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891A3A8-9146-42D5-C959-8CD60EAF1B7D}"/>
              </a:ext>
            </a:extLst>
          </p:cNvPr>
          <p:cNvSpPr txBox="1"/>
          <p:nvPr/>
        </p:nvSpPr>
        <p:spPr>
          <a:xfrm>
            <a:off x="1415480" y="260648"/>
            <a:ext cx="8712968" cy="312650"/>
          </a:xfrm>
          <a:prstGeom prst="rect">
            <a:avLst/>
          </a:prstGeom>
          <a:noFill/>
        </p:spPr>
        <p:txBody>
          <a:bodyPr wrap="square">
            <a:spAutoFit/>
          </a:bodyPr>
          <a:lstStyle/>
          <a:p>
            <a:pPr>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Bilde 6">
            <a:extLst>
              <a:ext uri="{FF2B5EF4-FFF2-40B4-BE49-F238E27FC236}">
                <a16:creationId xmlns:a16="http://schemas.microsoft.com/office/drawing/2014/main" id="{9BAE4D6F-3BB9-D74D-5190-5A4AF65E4886}"/>
              </a:ext>
            </a:extLst>
          </p:cNvPr>
          <p:cNvPicPr>
            <a:picLocks noChangeAspect="1"/>
          </p:cNvPicPr>
          <p:nvPr/>
        </p:nvPicPr>
        <p:blipFill>
          <a:blip r:embed="rId2"/>
          <a:stretch>
            <a:fillRect/>
          </a:stretch>
        </p:blipFill>
        <p:spPr>
          <a:xfrm>
            <a:off x="1847528" y="683414"/>
            <a:ext cx="7776864" cy="4891205"/>
          </a:xfrm>
          <a:prstGeom prst="rect">
            <a:avLst/>
          </a:prstGeom>
        </p:spPr>
      </p:pic>
      <p:pic>
        <p:nvPicPr>
          <p:cNvPr id="8" name="Bilde 7">
            <a:extLst>
              <a:ext uri="{FF2B5EF4-FFF2-40B4-BE49-F238E27FC236}">
                <a16:creationId xmlns:a16="http://schemas.microsoft.com/office/drawing/2014/main" id="{0F150997-02C8-B794-AC83-8148119EA0FF}"/>
              </a:ext>
            </a:extLst>
          </p:cNvPr>
          <p:cNvPicPr>
            <a:picLocks noChangeAspect="1"/>
          </p:cNvPicPr>
          <p:nvPr/>
        </p:nvPicPr>
        <p:blipFill>
          <a:blip r:embed="rId3"/>
          <a:stretch>
            <a:fillRect/>
          </a:stretch>
        </p:blipFill>
        <p:spPr>
          <a:xfrm>
            <a:off x="8760296" y="293236"/>
            <a:ext cx="2402032" cy="390178"/>
          </a:xfrm>
          <a:prstGeom prst="rect">
            <a:avLst/>
          </a:prstGeom>
        </p:spPr>
      </p:pic>
    </p:spTree>
    <p:extLst>
      <p:ext uri="{BB962C8B-B14F-4D97-AF65-F5344CB8AC3E}">
        <p14:creationId xmlns:p14="http://schemas.microsoft.com/office/powerpoint/2010/main" val="311052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05E9B57E-FCA3-5D87-5D07-0DAA9385F418}"/>
              </a:ext>
            </a:extLst>
          </p:cNvPr>
          <p:cNvGraphicFramePr>
            <a:graphicFrameLocks noGrp="1"/>
          </p:cNvGraphicFramePr>
          <p:nvPr>
            <p:extLst>
              <p:ext uri="{D42A27DB-BD31-4B8C-83A1-F6EECF244321}">
                <p14:modId xmlns:p14="http://schemas.microsoft.com/office/powerpoint/2010/main" val="2050201179"/>
              </p:ext>
            </p:extLst>
          </p:nvPr>
        </p:nvGraphicFramePr>
        <p:xfrm>
          <a:off x="2450846" y="692697"/>
          <a:ext cx="6764275" cy="1350391"/>
        </p:xfrm>
        <a:graphic>
          <a:graphicData uri="http://schemas.openxmlformats.org/drawingml/2006/table">
            <a:tbl>
              <a:tblPr firstRow="1" firstCol="1" bandRow="1"/>
              <a:tblGrid>
                <a:gridCol w="1352855">
                  <a:extLst>
                    <a:ext uri="{9D8B030D-6E8A-4147-A177-3AD203B41FA5}">
                      <a16:colId xmlns:a16="http://schemas.microsoft.com/office/drawing/2014/main" val="985864009"/>
                    </a:ext>
                  </a:extLst>
                </a:gridCol>
                <a:gridCol w="1352855">
                  <a:extLst>
                    <a:ext uri="{9D8B030D-6E8A-4147-A177-3AD203B41FA5}">
                      <a16:colId xmlns:a16="http://schemas.microsoft.com/office/drawing/2014/main" val="3358338033"/>
                    </a:ext>
                  </a:extLst>
                </a:gridCol>
                <a:gridCol w="1352855">
                  <a:extLst>
                    <a:ext uri="{9D8B030D-6E8A-4147-A177-3AD203B41FA5}">
                      <a16:colId xmlns:a16="http://schemas.microsoft.com/office/drawing/2014/main" val="3542482099"/>
                    </a:ext>
                  </a:extLst>
                </a:gridCol>
                <a:gridCol w="1352855">
                  <a:extLst>
                    <a:ext uri="{9D8B030D-6E8A-4147-A177-3AD203B41FA5}">
                      <a16:colId xmlns:a16="http://schemas.microsoft.com/office/drawing/2014/main" val="3198633644"/>
                    </a:ext>
                  </a:extLst>
                </a:gridCol>
                <a:gridCol w="1352855">
                  <a:extLst>
                    <a:ext uri="{9D8B030D-6E8A-4147-A177-3AD203B41FA5}">
                      <a16:colId xmlns:a16="http://schemas.microsoft.com/office/drawing/2014/main" val="4197188270"/>
                    </a:ext>
                  </a:extLst>
                </a:gridCol>
              </a:tblGrid>
              <a:tr h="229137">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Møtenummer</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2-2022</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1050" b="1" kern="100">
                        <a:effectLst/>
                        <a:latin typeface="Calibri" panose="020F0502020204030204" pitchFamily="34" charset="0"/>
                        <a:cs typeface="Times New Roman" panose="02020603050405020304" pitchFamily="18" charset="0"/>
                      </a:endParaRPr>
                    </a:p>
                  </a:txBody>
                  <a:tcPr marL="50800" marR="50800" marT="50800" marB="50800">
                    <a:lnL>
                      <a:noFill/>
                    </a:lnL>
                    <a:lnR>
                      <a:noFill/>
                    </a:lnR>
                    <a:lnT>
                      <a:noFill/>
                    </a:lnT>
                    <a:lnB>
                      <a:noFill/>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Møtedato</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03.09.2022</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302591"/>
                  </a:ext>
                </a:extLst>
              </a:tr>
              <a:tr h="229137">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Møteleder</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a:effectLst/>
                          <a:latin typeface="Calibri" panose="020F0502020204030204" pitchFamily="34" charset="0"/>
                          <a:ea typeface="Times New Roman" panose="02020603050405020304" pitchFamily="18" charset="0"/>
                          <a:cs typeface="Calibri" panose="020F0502020204030204" pitchFamily="34" charset="0"/>
                        </a:rPr>
                        <a:t>Mor Monsen</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1050" b="1" kern="100" dirty="0">
                        <a:effectLst/>
                        <a:latin typeface="Calibri" panose="020F0502020204030204" pitchFamily="34" charset="0"/>
                        <a:cs typeface="Times New Roman" panose="02020603050405020304" pitchFamily="18" charset="0"/>
                      </a:endParaRPr>
                    </a:p>
                  </a:txBody>
                  <a:tcPr marL="50800" marR="50800" marT="50800" marB="50800">
                    <a:lnL>
                      <a:noFill/>
                    </a:lnL>
                    <a:lnR>
                      <a:noFill/>
                    </a:lnR>
                    <a:lnT>
                      <a:noFill/>
                    </a:lnT>
                    <a:lnB>
                      <a:noFill/>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Innkalling</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1050" b="1" kern="100">
                        <a:effectLst/>
                        <a:latin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803290"/>
                  </a:ext>
                </a:extLst>
              </a:tr>
              <a:tr h="392709">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Møtested</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a:effectLst/>
                          <a:latin typeface="Calibri" panose="020F0502020204030204" pitchFamily="34" charset="0"/>
                          <a:ea typeface="Times New Roman" panose="02020603050405020304" pitchFamily="18" charset="0"/>
                          <a:cs typeface="Calibri" panose="020F0502020204030204" pitchFamily="34" charset="0"/>
                        </a:rPr>
                        <a:t>Nannestad Kommunehus</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1050" b="1" kern="100" dirty="0">
                        <a:effectLst/>
                        <a:latin typeface="Calibri" panose="020F0502020204030204" pitchFamily="34" charset="0"/>
                        <a:cs typeface="Times New Roman" panose="02020603050405020304" pitchFamily="18" charset="0"/>
                      </a:endParaRPr>
                    </a:p>
                  </a:txBody>
                  <a:tcPr marL="50800" marR="50800" marT="50800" marB="50800">
                    <a:lnL>
                      <a:noFill/>
                    </a:lnL>
                    <a:lnR>
                      <a:noFill/>
                    </a:lnR>
                    <a:lnT>
                      <a:noFill/>
                    </a:lnT>
                    <a:lnB>
                      <a:noFill/>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Protokollfører</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a:effectLst/>
                          <a:latin typeface="Calibri" panose="020F0502020204030204" pitchFamily="34" charset="0"/>
                          <a:ea typeface="Times New Roman" panose="02020603050405020304" pitchFamily="18" charset="0"/>
                          <a:cs typeface="Calibri" panose="020F0502020204030204" pitchFamily="34" charset="0"/>
                        </a:rPr>
                        <a:t>Nina Olsen</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950384"/>
                  </a:ext>
                </a:extLst>
              </a:tr>
              <a:tr h="229137">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Møtetid</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18.00 – 20.30 </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1050" b="1" kern="100">
                        <a:effectLst/>
                        <a:latin typeface="Calibri" panose="020F0502020204030204" pitchFamily="34" charset="0"/>
                        <a:cs typeface="Times New Roman" panose="02020603050405020304" pitchFamily="18" charset="0"/>
                      </a:endParaRPr>
                    </a:p>
                  </a:txBody>
                  <a:tcPr marL="50800" marR="50800" marT="50800" marB="50800">
                    <a:lnL>
                      <a:noFill/>
                    </a:lnL>
                    <a:lnR>
                      <a:noFill/>
                    </a:lnR>
                    <a:lnT>
                      <a:noFill/>
                    </a:lnT>
                    <a:lnB>
                      <a:noFill/>
                    </a:lnB>
                  </a:tcPr>
                </a:tc>
                <a:tc>
                  <a:txBody>
                    <a:bodyPr/>
                    <a:lstStyle/>
                    <a:p>
                      <a:pPr>
                        <a:lnSpc>
                          <a:spcPct val="107000"/>
                        </a:lnSpc>
                        <a:spcAft>
                          <a:spcPts val="800"/>
                        </a:spcAft>
                      </a:pPr>
                      <a:r>
                        <a:rPr lang="nb-NO" sz="1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Neste møte</a:t>
                      </a:r>
                      <a:endParaRPr lang="nb-NO" sz="105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0" dirty="0">
                          <a:effectLst/>
                          <a:latin typeface="Calibri" panose="020F0502020204030204" pitchFamily="34" charset="0"/>
                          <a:ea typeface="Times New Roman" panose="02020603050405020304" pitchFamily="18" charset="0"/>
                          <a:cs typeface="Calibri" panose="020F0502020204030204" pitchFamily="34" charset="0"/>
                        </a:rPr>
                        <a:t>05.10.2022</a:t>
                      </a:r>
                      <a:endParaRPr lang="nb-NO"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678218"/>
                  </a:ext>
                </a:extLst>
              </a:tr>
            </a:tbl>
          </a:graphicData>
        </a:graphic>
      </p:graphicFrame>
      <p:graphicFrame>
        <p:nvGraphicFramePr>
          <p:cNvPr id="6" name="Tabell 5">
            <a:extLst>
              <a:ext uri="{FF2B5EF4-FFF2-40B4-BE49-F238E27FC236}">
                <a16:creationId xmlns:a16="http://schemas.microsoft.com/office/drawing/2014/main" id="{D31589B7-84DC-6BEF-DCA0-68D1FA3E85CC}"/>
              </a:ext>
            </a:extLst>
          </p:cNvPr>
          <p:cNvGraphicFramePr>
            <a:graphicFrameLocks noGrp="1"/>
          </p:cNvGraphicFramePr>
          <p:nvPr>
            <p:extLst>
              <p:ext uri="{D42A27DB-BD31-4B8C-83A1-F6EECF244321}">
                <p14:modId xmlns:p14="http://schemas.microsoft.com/office/powerpoint/2010/main" val="2459618851"/>
              </p:ext>
            </p:extLst>
          </p:nvPr>
        </p:nvGraphicFramePr>
        <p:xfrm>
          <a:off x="2207568" y="2043232"/>
          <a:ext cx="7560839" cy="3546006"/>
        </p:xfrm>
        <a:graphic>
          <a:graphicData uri="http://schemas.openxmlformats.org/drawingml/2006/table">
            <a:tbl>
              <a:tblPr firstRow="1" firstCol="1" bandRow="1"/>
              <a:tblGrid>
                <a:gridCol w="1977378">
                  <a:extLst>
                    <a:ext uri="{9D8B030D-6E8A-4147-A177-3AD203B41FA5}">
                      <a16:colId xmlns:a16="http://schemas.microsoft.com/office/drawing/2014/main" val="481567279"/>
                    </a:ext>
                  </a:extLst>
                </a:gridCol>
                <a:gridCol w="1208744">
                  <a:extLst>
                    <a:ext uri="{9D8B030D-6E8A-4147-A177-3AD203B41FA5}">
                      <a16:colId xmlns:a16="http://schemas.microsoft.com/office/drawing/2014/main" val="3560139593"/>
                    </a:ext>
                  </a:extLst>
                </a:gridCol>
                <a:gridCol w="706651">
                  <a:extLst>
                    <a:ext uri="{9D8B030D-6E8A-4147-A177-3AD203B41FA5}">
                      <a16:colId xmlns:a16="http://schemas.microsoft.com/office/drawing/2014/main" val="1681253894"/>
                    </a:ext>
                  </a:extLst>
                </a:gridCol>
                <a:gridCol w="2130796">
                  <a:extLst>
                    <a:ext uri="{9D8B030D-6E8A-4147-A177-3AD203B41FA5}">
                      <a16:colId xmlns:a16="http://schemas.microsoft.com/office/drawing/2014/main" val="3202138618"/>
                    </a:ext>
                  </a:extLst>
                </a:gridCol>
                <a:gridCol w="768635">
                  <a:extLst>
                    <a:ext uri="{9D8B030D-6E8A-4147-A177-3AD203B41FA5}">
                      <a16:colId xmlns:a16="http://schemas.microsoft.com/office/drawing/2014/main" val="2228828113"/>
                    </a:ext>
                  </a:extLst>
                </a:gridCol>
                <a:gridCol w="768635">
                  <a:extLst>
                    <a:ext uri="{9D8B030D-6E8A-4147-A177-3AD203B41FA5}">
                      <a16:colId xmlns:a16="http://schemas.microsoft.com/office/drawing/2014/main" val="3278941176"/>
                    </a:ext>
                  </a:extLst>
                </a:gridCol>
              </a:tblGrid>
              <a:tr h="502270">
                <a:tc>
                  <a:txBody>
                    <a:bodyPr/>
                    <a:lstStyle/>
                    <a:p>
                      <a:pPr>
                        <a:lnSpc>
                          <a:spcPct val="107000"/>
                        </a:lnSpc>
                        <a:spcAft>
                          <a:spcPts val="800"/>
                        </a:spcAft>
                      </a:pPr>
                      <a:r>
                        <a:rPr lang="nb-NO" sz="9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Kode</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07000"/>
                        </a:lnSpc>
                        <a:spcAft>
                          <a:spcPts val="800"/>
                        </a:spcAft>
                      </a:pPr>
                      <a:r>
                        <a:rPr lang="nb-NO" sz="9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Navn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07000"/>
                        </a:lnSpc>
                      </a:pPr>
                      <a:endParaRPr lang="nb-NO" sz="700" kern="100" dirty="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07000"/>
                        </a:lnSpc>
                        <a:spcAft>
                          <a:spcPts val="800"/>
                        </a:spcAft>
                      </a:pPr>
                      <a:r>
                        <a:rPr lang="nb-NO" sz="9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E-post</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07000"/>
                        </a:lnSpc>
                        <a:spcAft>
                          <a:spcPts val="800"/>
                        </a:spcAft>
                      </a:pPr>
                      <a:r>
                        <a:rPr lang="nb-NO" sz="9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Inn-kalt.</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07000"/>
                        </a:lnSpc>
                        <a:spcAft>
                          <a:spcPts val="800"/>
                        </a:spcAft>
                      </a:pPr>
                      <a:r>
                        <a:rPr lang="nb-NO" sz="9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Møtt</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575909077"/>
                  </a:ext>
                </a:extLst>
              </a:tr>
              <a:tr h="341877">
                <a:tc>
                  <a:txBody>
                    <a:bodyPr/>
                    <a:lstStyle/>
                    <a:p>
                      <a:pPr marL="36195">
                        <a:lnSpc>
                          <a:spcPct val="107000"/>
                        </a:lnSpc>
                        <a:spcAft>
                          <a:spcPts val="800"/>
                        </a:spcAft>
                      </a:pPr>
                      <a:r>
                        <a:rPr lang="nb-NO" sz="9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Partileder</a:t>
                      </a:r>
                      <a:endParaRPr lang="nb-NO"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dirty="0">
                          <a:effectLst/>
                          <a:latin typeface="Calibri" panose="020F0502020204030204" pitchFamily="34" charset="0"/>
                          <a:ea typeface="Calibri" panose="020F0502020204030204" pitchFamily="34" charset="0"/>
                          <a:cs typeface="Calibri" panose="020F0502020204030204" pitchFamily="34" charset="0"/>
                        </a:rPr>
                        <a:t>NN</a:t>
                      </a:r>
                      <a:endParaRPr lang="nb-NO"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586549"/>
                  </a:ext>
                </a:extLst>
              </a:tr>
              <a:tr h="341877">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1.Politisk nestleder</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935759"/>
                  </a:ext>
                </a:extLst>
              </a:tr>
              <a:tr h="341877">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2.Organisatorisk nestleder</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094303"/>
                  </a:ext>
                </a:extLst>
              </a:tr>
              <a:tr h="228150">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Kasserer</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426713"/>
                  </a:ext>
                </a:extLst>
              </a:tr>
              <a:tr h="341877">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Styremedlem. Sekretær</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35782"/>
                  </a:ext>
                </a:extLst>
              </a:tr>
              <a:tr h="228150">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Styremedlem</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387788"/>
                  </a:ext>
                </a:extLst>
              </a:tr>
              <a:tr h="341877">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Styremedlem             </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350765"/>
                  </a:ext>
                </a:extLst>
              </a:tr>
              <a:tr h="193601">
                <a:tc gridSpan="6">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953476891"/>
                  </a:ext>
                </a:extLst>
              </a:tr>
              <a:tr h="228150">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Varamedlem</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ctr">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198687"/>
                  </a:ext>
                </a:extLst>
              </a:tr>
              <a:tr h="228150">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Varamedlem</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111739"/>
                  </a:ext>
                </a:extLst>
              </a:tr>
              <a:tr h="228150">
                <a:tc>
                  <a:txBody>
                    <a:bodyPr/>
                    <a:lstStyle/>
                    <a:p>
                      <a:pPr marL="36195">
                        <a:lnSpc>
                          <a:spcPct val="107000"/>
                        </a:lnSpc>
                        <a:spcAft>
                          <a:spcPts val="800"/>
                        </a:spcAft>
                      </a:pPr>
                      <a:r>
                        <a:rPr lang="nb-NO" sz="9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Varamedlem</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900" kern="0">
                          <a:effectLst/>
                          <a:latin typeface="Calibri" panose="020F0502020204030204" pitchFamily="34" charset="0"/>
                          <a:ea typeface="Times New Roman" panose="02020603050405020304" pitchFamily="18" charset="0"/>
                          <a:cs typeface="Calibri" panose="020F0502020204030204" pitchFamily="34" charset="0"/>
                        </a:rPr>
                        <a:t>NN</a:t>
                      </a:r>
                      <a:endParaRPr lang="nb-NO"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nb-NO" sz="700" kern="100" dirty="0">
                        <a:effectLst/>
                        <a:latin typeface="Calibri" panose="020F0502020204030204" pitchFamily="34" charset="0"/>
                        <a:cs typeface="Times New Roman" panose="02020603050405020304" pitchFamily="18" charset="0"/>
                      </a:endParaRPr>
                    </a:p>
                  </a:txBody>
                  <a:tcPr marL="32599" marR="32599" marT="32599" marB="32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70882"/>
                  </a:ext>
                </a:extLst>
              </a:tr>
            </a:tbl>
          </a:graphicData>
        </a:graphic>
      </p:graphicFrame>
      <p:sp>
        <p:nvSpPr>
          <p:cNvPr id="7" name="Rectangle 1">
            <a:extLst>
              <a:ext uri="{FF2B5EF4-FFF2-40B4-BE49-F238E27FC236}">
                <a16:creationId xmlns:a16="http://schemas.microsoft.com/office/drawing/2014/main" id="{F23C2131-259F-B22C-D8F2-F6A3100158C1}"/>
              </a:ext>
            </a:extLst>
          </p:cNvPr>
          <p:cNvSpPr>
            <a:spLocks noChangeArrowheads="1"/>
          </p:cNvSpPr>
          <p:nvPr/>
        </p:nvSpPr>
        <p:spPr bwMode="auto">
          <a:xfrm>
            <a:off x="3071664" y="82669"/>
            <a:ext cx="4764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Eksempel. Protokoll fra styremøte i Nannestad Pensjonistparti</a:t>
            </a:r>
            <a:endParaRPr kumimoji="0" lang="nb-NO" altLang="nb-NO"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25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C2BA852-469E-4EF1-320E-5A290AA989CD}"/>
              </a:ext>
            </a:extLst>
          </p:cNvPr>
          <p:cNvPicPr>
            <a:picLocks noChangeAspect="1"/>
          </p:cNvPicPr>
          <p:nvPr/>
        </p:nvPicPr>
        <p:blipFill>
          <a:blip r:embed="rId2"/>
          <a:stretch>
            <a:fillRect/>
          </a:stretch>
        </p:blipFill>
        <p:spPr>
          <a:xfrm>
            <a:off x="1631504" y="29735"/>
            <a:ext cx="7776864" cy="5376697"/>
          </a:xfrm>
          <a:prstGeom prst="rect">
            <a:avLst/>
          </a:prstGeom>
        </p:spPr>
      </p:pic>
    </p:spTree>
    <p:extLst>
      <p:ext uri="{BB962C8B-B14F-4D97-AF65-F5344CB8AC3E}">
        <p14:creationId xmlns:p14="http://schemas.microsoft.com/office/powerpoint/2010/main" val="184469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615B3D60-39B7-B950-C783-AAD5FBBC3254}"/>
              </a:ext>
            </a:extLst>
          </p:cNvPr>
          <p:cNvGraphicFramePr>
            <a:graphicFrameLocks noGrp="1"/>
          </p:cNvGraphicFramePr>
          <p:nvPr>
            <p:extLst>
              <p:ext uri="{D42A27DB-BD31-4B8C-83A1-F6EECF244321}">
                <p14:modId xmlns:p14="http://schemas.microsoft.com/office/powerpoint/2010/main" val="3813891516"/>
              </p:ext>
            </p:extLst>
          </p:nvPr>
        </p:nvGraphicFramePr>
        <p:xfrm>
          <a:off x="1559496" y="188640"/>
          <a:ext cx="7560840" cy="4831868"/>
        </p:xfrm>
        <a:graphic>
          <a:graphicData uri="http://schemas.openxmlformats.org/drawingml/2006/table">
            <a:tbl>
              <a:tblPr firstRow="1" firstCol="1" bandRow="1"/>
              <a:tblGrid>
                <a:gridCol w="933437">
                  <a:extLst>
                    <a:ext uri="{9D8B030D-6E8A-4147-A177-3AD203B41FA5}">
                      <a16:colId xmlns:a16="http://schemas.microsoft.com/office/drawing/2014/main" val="1251495532"/>
                    </a:ext>
                  </a:extLst>
                </a:gridCol>
                <a:gridCol w="6627403">
                  <a:extLst>
                    <a:ext uri="{9D8B030D-6E8A-4147-A177-3AD203B41FA5}">
                      <a16:colId xmlns:a16="http://schemas.microsoft.com/office/drawing/2014/main" val="1928239589"/>
                    </a:ext>
                  </a:extLst>
                </a:gridCol>
              </a:tblGrid>
              <a:tr h="1756118">
                <a:tc>
                  <a:txBody>
                    <a:bodyPr/>
                    <a:lstStyle/>
                    <a:p>
                      <a:pPr algn="ctr">
                        <a:lnSpc>
                          <a:spcPct val="107000"/>
                        </a:lnSpc>
                        <a:spcAft>
                          <a:spcPts val="800"/>
                        </a:spcAft>
                      </a:pPr>
                      <a:r>
                        <a:rPr lang="nb-NO" sz="900" b="1" kern="0" dirty="0">
                          <a:effectLst/>
                          <a:latin typeface="Arial" panose="020B0604020202020204" pitchFamily="34" charset="0"/>
                          <a:ea typeface="Calibri" panose="020F0502020204030204" pitchFamily="34" charset="0"/>
                          <a:cs typeface="Arial" panose="020B0604020202020204" pitchFamily="34" charset="0"/>
                        </a:rPr>
                        <a:t>Sak 15.a.2023</a:t>
                      </a:r>
                      <a:endParaRPr lang="nb-NO" sz="800"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b-NO" sz="900" b="1" u="sng" kern="0" dirty="0">
                          <a:effectLst/>
                          <a:latin typeface="Arial" panose="020B0604020202020204" pitchFamily="34" charset="0"/>
                          <a:ea typeface="Calibri" panose="020F0502020204030204" pitchFamily="34" charset="0"/>
                          <a:cs typeface="Arial" panose="020B0604020202020204" pitchFamily="34" charset="0"/>
                        </a:rPr>
                        <a:t>Saker til dagens agenda  </a:t>
                      </a:r>
                      <a:r>
                        <a:rPr lang="nb-NO" sz="800" b="0" u="sng" kern="0" dirty="0">
                          <a:effectLst/>
                          <a:latin typeface="Arial" panose="020B0604020202020204" pitchFamily="34" charset="0"/>
                          <a:ea typeface="Calibri" panose="020F0502020204030204" pitchFamily="34" charset="0"/>
                          <a:cs typeface="Arial" panose="020B0604020202020204" pitchFamily="34" charset="0"/>
                        </a:rPr>
                        <a:t>(</a:t>
                      </a:r>
                      <a:r>
                        <a:rPr lang="nb-NO" sz="800" b="0" kern="0" dirty="0">
                          <a:effectLst/>
                          <a:latin typeface="Arial" panose="020B0604020202020204" pitchFamily="34" charset="0"/>
                          <a:ea typeface="Calibri" panose="020F0502020204030204" pitchFamily="34" charset="0"/>
                          <a:cs typeface="Arial" panose="020B0604020202020204" pitchFamily="34" charset="0"/>
                        </a:rPr>
                        <a:t>Dette</a:t>
                      </a:r>
                      <a:r>
                        <a:rPr lang="nb-NO" sz="800" b="0" i="1" kern="0" dirty="0">
                          <a:effectLst/>
                          <a:latin typeface="Arial" panose="020B0604020202020204" pitchFamily="34" charset="0"/>
                          <a:ea typeface="Calibri" panose="020F0502020204030204" pitchFamily="34" charset="0"/>
                          <a:cs typeface="Arial" panose="020B0604020202020204" pitchFamily="34" charset="0"/>
                        </a:rPr>
                        <a:t> er saker som er forhåndsinnmeldt</a:t>
                      </a:r>
                      <a:r>
                        <a:rPr lang="nb-NO" sz="800" b="0" kern="0" dirty="0">
                          <a:effectLst/>
                          <a:latin typeface="Arial" panose="020B0604020202020204" pitchFamily="34" charset="0"/>
                          <a:ea typeface="Calibri" panose="020F0502020204030204" pitchFamily="34" charset="0"/>
                          <a:cs typeface="Arial" panose="020B0604020202020204" pitchFamily="34" charset="0"/>
                        </a:rPr>
                        <a:t>.)</a:t>
                      </a:r>
                      <a:endParaRPr lang="nb-NO" sz="8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900" b="0" i="1" kern="0" dirty="0">
                          <a:effectLst/>
                          <a:latin typeface="Arial" panose="020B0604020202020204" pitchFamily="34" charset="0"/>
                          <a:ea typeface="Calibri" panose="020F0502020204030204" pitchFamily="34" charset="0"/>
                          <a:cs typeface="Arial" panose="020B0604020202020204" pitchFamily="34" charset="0"/>
                        </a:rPr>
                        <a:t>(Her føres beskrivelse av saken.)</a:t>
                      </a:r>
                      <a:r>
                        <a:rPr lang="nb-NO" sz="900" b="0" kern="0" dirty="0">
                          <a:effectLst/>
                          <a:latin typeface="Arial" panose="020B0604020202020204" pitchFamily="34" charset="0"/>
                          <a:ea typeface="Calibri" panose="020F0502020204030204" pitchFamily="34" charset="0"/>
                          <a:cs typeface="Arial" panose="020B0604020202020204" pitchFamily="34" charset="0"/>
                        </a:rPr>
                        <a:t> Innkjøp av 10 refleksvester, 100 kulepenner og 1 parasoll med logo til bruk på stand. Det diskuteres om det lar seg gjøre siden økonomien er trang. Det foreslås at det skal søkes til Sentralstyret om valgkampstøtte. </a:t>
                      </a:r>
                      <a:endParaRPr lang="nb-NO" sz="800" b="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900" b="0" i="1" kern="0" dirty="0">
                          <a:effectLst/>
                          <a:latin typeface="Arial" panose="020B0604020202020204" pitchFamily="34" charset="0"/>
                          <a:ea typeface="Calibri" panose="020F0502020204030204" pitchFamily="34" charset="0"/>
                          <a:cs typeface="Arial" panose="020B0604020202020204" pitchFamily="34" charset="0"/>
                        </a:rPr>
                        <a:t>(Kort konklusjon og forslag til vedtak.) </a:t>
                      </a:r>
                      <a:r>
                        <a:rPr lang="nb-NO" sz="900" b="0" kern="0" dirty="0">
                          <a:effectLst/>
                          <a:latin typeface="Arial" panose="020B0604020202020204" pitchFamily="34" charset="0"/>
                          <a:ea typeface="Calibri" panose="020F0502020204030204" pitchFamily="34" charset="0"/>
                          <a:cs typeface="Arial" panose="020B0604020202020204" pitchFamily="34" charset="0"/>
                        </a:rPr>
                        <a:t>Forslag til vedtak: Det kjøpes inn 10 refleksvester, 100 kulepenner og en parasoll. Leder utformer en søknad til Sentralstyret angående valgkampstøtte. </a:t>
                      </a:r>
                      <a:endParaRPr lang="nb-NO" sz="800" b="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900" b="0" u="sng" kern="0" dirty="0">
                          <a:effectLst/>
                          <a:latin typeface="Arial" panose="020B0604020202020204" pitchFamily="34" charset="0"/>
                          <a:ea typeface="Calibri" panose="020F0502020204030204" pitchFamily="34" charset="0"/>
                          <a:cs typeface="Arial" panose="020B0604020202020204" pitchFamily="34" charset="0"/>
                        </a:rPr>
                        <a:t>Vedtak: (</a:t>
                      </a:r>
                      <a:r>
                        <a:rPr lang="nb-NO" sz="900" b="0" i="1" kern="0" dirty="0">
                          <a:effectLst/>
                          <a:latin typeface="Arial" panose="020B0604020202020204" pitchFamily="34" charset="0"/>
                          <a:ea typeface="Calibri" panose="020F0502020204030204" pitchFamily="34" charset="0"/>
                          <a:cs typeface="Arial" panose="020B0604020202020204" pitchFamily="34" charset="0"/>
                        </a:rPr>
                        <a:t>her er det for eksempel to som stemmer imot) Da må det stå</a:t>
                      </a:r>
                      <a:endParaRPr lang="nb-NO" sz="800" b="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900" b="1" u="sng" kern="0" dirty="0">
                          <a:effectLst/>
                          <a:latin typeface="Arial" panose="020B0604020202020204" pitchFamily="34" charset="0"/>
                          <a:ea typeface="Calibri" panose="020F0502020204030204" pitchFamily="34" charset="0"/>
                          <a:cs typeface="Arial" panose="020B0604020202020204" pitchFamily="34" charset="0"/>
                        </a:rPr>
                        <a:t>Vedtak: Vedtatt mot to stemmer.</a:t>
                      </a:r>
                      <a:endParaRPr lang="nb-NO" sz="800" b="1"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76115"/>
                  </a:ext>
                </a:extLst>
              </a:tr>
              <a:tr h="595391">
                <a:tc>
                  <a:txBody>
                    <a:bodyPr/>
                    <a:lstStyle/>
                    <a:p>
                      <a:pPr algn="ctr">
                        <a:lnSpc>
                          <a:spcPct val="107000"/>
                        </a:lnSpc>
                        <a:spcAft>
                          <a:spcPts val="800"/>
                        </a:spcAft>
                      </a:pPr>
                      <a:r>
                        <a:rPr lang="nb-NO" sz="900" b="1" kern="0" dirty="0">
                          <a:effectLst/>
                          <a:latin typeface="Arial" panose="020B0604020202020204" pitchFamily="34" charset="0"/>
                          <a:ea typeface="Calibri" panose="020F0502020204030204" pitchFamily="34" charset="0"/>
                          <a:cs typeface="Arial" panose="020B0604020202020204" pitchFamily="34" charset="0"/>
                        </a:rPr>
                        <a:t>Sak 15.b.2023</a:t>
                      </a:r>
                      <a:endParaRPr lang="nb-NO" sz="800"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800"/>
                        </a:spcAft>
                        <a:buFont typeface="Courier New" panose="02070309020205020404" pitchFamily="49" charset="0"/>
                        <a:buChar char="o"/>
                      </a:pPr>
                      <a:r>
                        <a:rPr lang="nb-NO" sz="900" b="0" kern="0" dirty="0">
                          <a:effectLst/>
                          <a:latin typeface="Arial" panose="020B0604020202020204" pitchFamily="34" charset="0"/>
                          <a:ea typeface="Calibri" panose="020F0502020204030204" pitchFamily="34" charset="0"/>
                          <a:cs typeface="Arial" panose="020B0604020202020204" pitchFamily="34" charset="0"/>
                        </a:rPr>
                        <a:t> </a:t>
                      </a:r>
                      <a:r>
                        <a:rPr lang="nb-NO" sz="900" b="1" i="0" kern="0" dirty="0">
                          <a:effectLst/>
                          <a:latin typeface="Arial" panose="020B0604020202020204" pitchFamily="34" charset="0"/>
                          <a:ea typeface="Calibri" panose="020F0502020204030204" pitchFamily="34" charset="0"/>
                          <a:cs typeface="Arial" panose="020B0604020202020204" pitchFamily="34" charset="0"/>
                        </a:rPr>
                        <a:t>Beskrivelse av saken</a:t>
                      </a:r>
                      <a:endParaRPr lang="nb-NO" sz="800" b="1" i="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900" b="0" i="0" kern="0" dirty="0">
                          <a:effectLst/>
                          <a:latin typeface="Arial" panose="020B0604020202020204" pitchFamily="34" charset="0"/>
                          <a:ea typeface="Calibri" panose="020F0502020204030204" pitchFamily="34" charset="0"/>
                          <a:cs typeface="Arial" panose="020B0604020202020204" pitchFamily="34" charset="0"/>
                        </a:rPr>
                        <a:t>Forslag til vedtak</a:t>
                      </a:r>
                      <a:endParaRPr lang="nb-NO" sz="800" b="0" i="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900" b="1" u="sng" kern="0" dirty="0">
                          <a:effectLst/>
                          <a:latin typeface="Arial" panose="020B0604020202020204" pitchFamily="34" charset="0"/>
                          <a:ea typeface="Calibri" panose="020F0502020204030204" pitchFamily="34" charset="0"/>
                          <a:cs typeface="Arial" panose="020B0604020202020204" pitchFamily="34" charset="0"/>
                        </a:rPr>
                        <a:t>Vedtak</a:t>
                      </a:r>
                      <a:endParaRPr lang="nb-NO" sz="800" b="1"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696079"/>
                  </a:ext>
                </a:extLst>
              </a:tr>
              <a:tr h="640321">
                <a:tc>
                  <a:txBody>
                    <a:bodyPr/>
                    <a:lstStyle/>
                    <a:p>
                      <a:pPr algn="ctr">
                        <a:lnSpc>
                          <a:spcPct val="107000"/>
                        </a:lnSpc>
                        <a:spcAft>
                          <a:spcPts val="800"/>
                        </a:spcAft>
                      </a:pPr>
                      <a:r>
                        <a:rPr lang="nb-NO" sz="900" b="1" kern="0" dirty="0">
                          <a:effectLst/>
                          <a:latin typeface="Arial" panose="020B0604020202020204" pitchFamily="34" charset="0"/>
                          <a:ea typeface="Calibri" panose="020F0502020204030204" pitchFamily="34" charset="0"/>
                          <a:cs typeface="Arial" panose="020B0604020202020204" pitchFamily="34" charset="0"/>
                        </a:rPr>
                        <a:t>Sak 15.c.2023</a:t>
                      </a:r>
                      <a:endParaRPr lang="nb-NO" sz="800"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800"/>
                        </a:spcAft>
                        <a:buFont typeface="Courier New" panose="02070309020205020404" pitchFamily="49" charset="0"/>
                        <a:buChar char="o"/>
                      </a:pPr>
                      <a:r>
                        <a:rPr lang="nb-NO" sz="700" b="1" u="sng" kern="0" dirty="0">
                          <a:effectLst/>
                          <a:latin typeface="Arial" panose="020B0604020202020204" pitchFamily="34" charset="0"/>
                          <a:ea typeface="Calibri" panose="020F0502020204030204" pitchFamily="34" charset="0"/>
                          <a:cs typeface="Arial" panose="020B0604020202020204" pitchFamily="34" charset="0"/>
                        </a:rPr>
                        <a:t> </a:t>
                      </a:r>
                      <a:r>
                        <a:rPr lang="nb-NO" sz="1000" b="0" i="0" kern="0" dirty="0">
                          <a:effectLst/>
                          <a:latin typeface="Arial" panose="020B0604020202020204" pitchFamily="34" charset="0"/>
                          <a:ea typeface="Calibri" panose="020F0502020204030204" pitchFamily="34" charset="0"/>
                          <a:cs typeface="Arial" panose="020B0604020202020204" pitchFamily="34" charset="0"/>
                        </a:rPr>
                        <a:t>Beskrivelse av saken</a:t>
                      </a:r>
                      <a:endParaRPr lang="nb-NO" sz="900" b="0" i="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1000" b="0" i="0" kern="0" dirty="0">
                          <a:effectLst/>
                          <a:latin typeface="Arial" panose="020B0604020202020204" pitchFamily="34" charset="0"/>
                          <a:ea typeface="Calibri" panose="020F0502020204030204" pitchFamily="34" charset="0"/>
                          <a:cs typeface="Arial" panose="020B0604020202020204" pitchFamily="34" charset="0"/>
                        </a:rPr>
                        <a:t>Forslag til vedtak</a:t>
                      </a:r>
                      <a:endParaRPr lang="nb-NO" sz="900" b="0" i="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800"/>
                        </a:spcAft>
                        <a:buFont typeface="Courier New" panose="02070309020205020404" pitchFamily="49" charset="0"/>
                        <a:buChar char="o"/>
                      </a:pPr>
                      <a:r>
                        <a:rPr lang="nb-NO" sz="1000" b="1" u="sng" kern="0" dirty="0">
                          <a:effectLst/>
                          <a:latin typeface="Arial" panose="020B0604020202020204" pitchFamily="34" charset="0"/>
                          <a:ea typeface="Calibri" panose="020F0502020204030204" pitchFamily="34" charset="0"/>
                          <a:cs typeface="Arial" panose="020B0604020202020204" pitchFamily="34" charset="0"/>
                        </a:rPr>
                        <a:t>Vedtak</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926088"/>
                  </a:ext>
                </a:extLst>
              </a:tr>
              <a:tr h="1380057">
                <a:tc>
                  <a:txBody>
                    <a:bodyPr/>
                    <a:lstStyle/>
                    <a:p>
                      <a:pPr algn="ctr">
                        <a:lnSpc>
                          <a:spcPct val="107000"/>
                        </a:lnSpc>
                        <a:spcAft>
                          <a:spcPts val="800"/>
                        </a:spcAft>
                      </a:pPr>
                      <a:r>
                        <a:rPr lang="nb-NO" sz="900" b="1" kern="0" dirty="0">
                          <a:effectLst/>
                          <a:latin typeface="Arial" panose="020B0604020202020204" pitchFamily="34" charset="0"/>
                          <a:ea typeface="Calibri" panose="020F0502020204030204" pitchFamily="34" charset="0"/>
                          <a:cs typeface="Arial" panose="020B0604020202020204" pitchFamily="34" charset="0"/>
                        </a:rPr>
                        <a:t>Sak 16.2023</a:t>
                      </a:r>
                      <a:endParaRPr lang="nb-NO" sz="800"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b="1" u="sng" kern="0" dirty="0">
                          <a:effectLst/>
                          <a:latin typeface="Arial" panose="020B0604020202020204" pitchFamily="34" charset="0"/>
                          <a:ea typeface="Calibri" panose="020F0502020204030204" pitchFamily="34" charset="0"/>
                          <a:cs typeface="Arial" panose="020B0604020202020204" pitchFamily="34" charset="0"/>
                        </a:rPr>
                        <a:t>Eventuelt</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nb-NO" sz="1000" kern="0" dirty="0">
                          <a:effectLst/>
                          <a:latin typeface="Arial" panose="020B0604020202020204" pitchFamily="34" charset="0"/>
                          <a:ea typeface="Calibri" panose="020F0502020204030204" pitchFamily="34" charset="0"/>
                          <a:cs typeface="Arial" panose="020B0604020202020204" pitchFamily="34" charset="0"/>
                        </a:rPr>
                        <a:t>I eventuelt saker er det ikke vedtak. Saken bringes videre til neste styremøte hvis dette er nødvendig. Eventuelt saker meldes inn i starten av møtet.</a:t>
                      </a:r>
                      <a:r>
                        <a:rPr lang="nb-NO" sz="1000" u="sng" kern="0" dirty="0">
                          <a:effectLst/>
                          <a:latin typeface="Arial" panose="020B0604020202020204" pitchFamily="34" charset="0"/>
                          <a:ea typeface="Calibri" panose="020F0502020204030204" pitchFamily="34" charset="0"/>
                          <a:cs typeface="Arial" panose="020B0604020202020204" pitchFamily="34" charset="0"/>
                        </a:rPr>
                        <a:t> </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nb-NO" sz="1000" u="sng" kern="0" dirty="0">
                          <a:effectLst/>
                          <a:latin typeface="Arial" panose="020B0604020202020204" pitchFamily="34" charset="0"/>
                          <a:ea typeface="Calibri" panose="020F0502020204030204" pitchFamily="34" charset="0"/>
                          <a:cs typeface="Arial" panose="020B0604020202020204" pitchFamily="34" charset="0"/>
                        </a:rPr>
                        <a:t> </a:t>
                      </a:r>
                      <a:r>
                        <a:rPr lang="nb-NO" sz="1000" kern="0" dirty="0">
                          <a:effectLst/>
                          <a:latin typeface="Arial" panose="020B0604020202020204" pitchFamily="34" charset="0"/>
                          <a:ea typeface="Calibri" panose="020F0502020204030204" pitchFamily="34" charset="0"/>
                          <a:cs typeface="Arial" panose="020B0604020202020204" pitchFamily="34" charset="0"/>
                        </a:rPr>
                        <a:t>Eventuelt sak kan gjerne være en orientering eller en oppdatering som ikke skal styrebehandles.</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nb-NO" sz="1000" b="1" i="1" kern="0" dirty="0">
                          <a:effectLst/>
                          <a:latin typeface="Arial" panose="020B0604020202020204" pitchFamily="34" charset="0"/>
                          <a:ea typeface="Calibri" panose="020F0502020204030204" pitchFamily="34" charset="0"/>
                          <a:cs typeface="Arial" panose="020B0604020202020204" pitchFamily="34" charset="0"/>
                        </a:rPr>
                        <a:t>Eksempel:</a:t>
                      </a:r>
                      <a:r>
                        <a:rPr lang="nb-NO" sz="1000" i="1" kern="0" dirty="0">
                          <a:effectLst/>
                          <a:latin typeface="Arial" panose="020B0604020202020204" pitchFamily="34" charset="0"/>
                          <a:ea typeface="Calibri" panose="020F0502020204030204" pitchFamily="34" charset="0"/>
                          <a:cs typeface="Arial" panose="020B0604020202020204" pitchFamily="34" charset="0"/>
                        </a:rPr>
                        <a:t> </a:t>
                      </a:r>
                      <a:r>
                        <a:rPr lang="nb-NO" sz="1000" kern="0" dirty="0">
                          <a:effectLst/>
                          <a:latin typeface="Arial" panose="020B0604020202020204" pitchFamily="34" charset="0"/>
                          <a:ea typeface="Calibri" panose="020F0502020204030204" pitchFamily="34" charset="0"/>
                          <a:cs typeface="Arial" panose="020B0604020202020204" pitchFamily="34" charset="0"/>
                        </a:rPr>
                        <a:t>Orientering. Stand under Nannestad dagene 6. til 11. juni</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nb-NO" sz="1000" kern="0" dirty="0">
                          <a:effectLst/>
                          <a:latin typeface="Arial" panose="020B0604020202020204" pitchFamily="34" charset="0"/>
                          <a:ea typeface="Calibri" panose="020F0502020204030204" pitchFamily="34" charset="0"/>
                          <a:cs typeface="Arial" panose="020B0604020202020204" pitchFamily="34" charset="0"/>
                        </a:rPr>
                        <a:t>Det er bestilt standplass på 3x3 m fredag 6. og lørdag 7. juni. Kostnad, 250 kroner for 2 dager. Faktura kommer i etterkant. Telt, bord og stoler er hentet, og logo er i orden på teltet. Stand kan rigges på torsdags kveld.</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nb-NO" sz="1000" b="1" u="sng" kern="0" dirty="0">
                          <a:effectLst/>
                          <a:latin typeface="Arial" panose="020B0604020202020204" pitchFamily="34" charset="0"/>
                          <a:ea typeface="Calibri" panose="020F0502020204030204" pitchFamily="34" charset="0"/>
                          <a:cs typeface="Arial" panose="020B0604020202020204" pitchFamily="34" charset="0"/>
                        </a:rPr>
                        <a:t>Tatt til orientering. </a:t>
                      </a:r>
                      <a:endParaRPr lang="nb-NO" sz="900" kern="100" dirty="0">
                        <a:effectLst/>
                        <a:latin typeface="Arial" panose="020B0604020202020204" pitchFamily="34" charset="0"/>
                        <a:ea typeface="Calibri" panose="020F0502020204030204" pitchFamily="34" charset="0"/>
                        <a:cs typeface="Arial" panose="020B0604020202020204" pitchFamily="34" charset="0"/>
                      </a:endParaRPr>
                    </a:p>
                  </a:txBody>
                  <a:tcPr marL="26848" marR="26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523247"/>
                  </a:ext>
                </a:extLst>
              </a:tr>
            </a:tbl>
          </a:graphicData>
        </a:graphic>
      </p:graphicFrame>
      <p:sp>
        <p:nvSpPr>
          <p:cNvPr id="5" name="Rectangle 1">
            <a:extLst>
              <a:ext uri="{FF2B5EF4-FFF2-40B4-BE49-F238E27FC236}">
                <a16:creationId xmlns:a16="http://schemas.microsoft.com/office/drawing/2014/main" id="{B8AF2423-59B9-5C02-7C47-D2050156FC0B}"/>
              </a:ext>
            </a:extLst>
          </p:cNvPr>
          <p:cNvSpPr>
            <a:spLocks noChangeArrowheads="1"/>
          </p:cNvSpPr>
          <p:nvPr/>
        </p:nvSpPr>
        <p:spPr bwMode="auto">
          <a:xfrm>
            <a:off x="-7441504" y="5020508"/>
            <a:ext cx="24773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Underskrifter</a:t>
            </a:r>
            <a:endParaRPr kumimoji="0" lang="nb-NO" altLang="nb-N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Sekretær                                                                                            Leder</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77202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t arrangement">
  <a:themeElements>
    <a:clrScheme name="Stort arrangem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Stort arrang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t arrang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TM04033927[[fn=Stort arrangement]]</Template>
  <TotalTime>2113</TotalTime>
  <Words>969</Words>
  <Application>Microsoft Office PowerPoint</Application>
  <PresentationFormat>Widescreen</PresentationFormat>
  <Paragraphs>119</Paragraphs>
  <Slides>10</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10</vt:i4>
      </vt:variant>
    </vt:vector>
  </HeadingPairs>
  <TitlesOfParts>
    <vt:vector size="17" baseType="lpstr">
      <vt:lpstr>Arial</vt:lpstr>
      <vt:lpstr>Arial Black</vt:lpstr>
      <vt:lpstr>Calibri</vt:lpstr>
      <vt:lpstr>Courier New</vt:lpstr>
      <vt:lpstr>Impact</vt:lpstr>
      <vt:lpstr>Wingdings</vt:lpstr>
      <vt:lpstr>Stort arrangement</vt:lpstr>
      <vt:lpstr>Å skrive protokoll og innkalling </vt:lpstr>
      <vt:lpstr>PowerPoint-presentasjon</vt:lpstr>
      <vt:lpstr>Lokallagets og fylkeslagets protokoller </vt:lpstr>
      <vt:lpstr>PowerPoint-presentasjon</vt:lpstr>
      <vt:lpstr>Innkalling </vt:lpstr>
      <vt:lpstr>PowerPoint-presentasjon</vt:lpstr>
      <vt:lpstr>PowerPoint-presentasjon</vt:lpstr>
      <vt:lpstr>PowerPoint-presentasjon</vt:lpstr>
      <vt:lpstr>PowerPoint-presentasjon</vt:lpstr>
      <vt:lpstr> LYKKE TIL!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Åsmund og Mari</dc:creator>
  <cp:lastModifiedBy>Britt Hege Monsen Vestlie</cp:lastModifiedBy>
  <cp:revision>52</cp:revision>
  <dcterms:created xsi:type="dcterms:W3CDTF">2006-03-09T12:37:50Z</dcterms:created>
  <dcterms:modified xsi:type="dcterms:W3CDTF">2023-07-06T17:02:02Z</dcterms:modified>
</cp:coreProperties>
</file>