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99" r:id="rId1"/>
  </p:sldMasterIdLst>
  <p:notesMasterIdLst>
    <p:notesMasterId r:id="rId11"/>
  </p:notesMasterIdLst>
  <p:sldIdLst>
    <p:sldId id="256" r:id="rId2"/>
    <p:sldId id="281" r:id="rId3"/>
    <p:sldId id="275" r:id="rId4"/>
    <p:sldId id="278" r:id="rId5"/>
    <p:sldId id="258" r:id="rId6"/>
    <p:sldId id="259" r:id="rId7"/>
    <p:sldId id="260" r:id="rId8"/>
    <p:sldId id="261" r:id="rId9"/>
    <p:sldId id="280"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32" autoAdjust="0"/>
    <p:restoredTop sz="88304" autoAdjust="0"/>
  </p:normalViewPr>
  <p:slideViewPr>
    <p:cSldViewPr>
      <p:cViewPr varScale="1">
        <p:scale>
          <a:sx n="59" d="100"/>
          <a:sy n="59" d="100"/>
        </p:scale>
        <p:origin x="854" y="6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smtClean="0"/>
            </a:lvl1pPr>
          </a:lstStyle>
          <a:p>
            <a:pPr>
              <a:defRPr/>
            </a:pPr>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smtClean="0"/>
            </a:lvl1pPr>
          </a:lstStyle>
          <a:p>
            <a:pPr>
              <a:defRPr/>
            </a:pPr>
            <a:fld id="{641B3224-4BC1-45D2-A03C-337622E166B9}" type="datetimeFigureOut">
              <a:rPr lang="nb-NO"/>
              <a:pPr>
                <a:defRPr/>
              </a:pPr>
              <a:t>10.05.2023</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nb-NO" noProof="0"/>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noProof="0"/>
              <a:t>Klikk for å redigere tekststiler i malen</a:t>
            </a:r>
          </a:p>
          <a:p>
            <a:pPr lvl="1"/>
            <a:r>
              <a:rPr lang="nb-NO" noProof="0"/>
              <a:t>Andre nivå</a:t>
            </a:r>
          </a:p>
          <a:p>
            <a:pPr lvl="2"/>
            <a:r>
              <a:rPr lang="nb-NO" noProof="0"/>
              <a:t>Tredje nivå</a:t>
            </a:r>
          </a:p>
          <a:p>
            <a:pPr lvl="3"/>
            <a:r>
              <a:rPr lang="nb-NO" noProof="0"/>
              <a:t>Fjerde nivå</a:t>
            </a:r>
          </a:p>
          <a:p>
            <a:pPr lvl="4"/>
            <a:r>
              <a:rPr lang="nb-NO" noProof="0"/>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smtClean="0"/>
            </a:lvl1pPr>
          </a:lstStyle>
          <a:p>
            <a:pPr>
              <a:defRPr/>
            </a:pPr>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8FC92307-A334-40CB-BD91-0580F28BB38B}" type="slidenum">
              <a:rPr lang="nb-NO"/>
              <a:pPr/>
              <a:t>‹#›</a:t>
            </a:fld>
            <a:endParaRPr lang="nb-NO"/>
          </a:p>
        </p:txBody>
      </p:sp>
    </p:spTree>
    <p:extLst>
      <p:ext uri="{BB962C8B-B14F-4D97-AF65-F5344CB8AC3E}">
        <p14:creationId xmlns:p14="http://schemas.microsoft.com/office/powerpoint/2010/main" val="115202231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Plassholder for lysbilde 1"/>
          <p:cNvSpPr>
            <a:spLocks noGrp="1" noRot="1" noChangeAspect="1" noTextEdit="1"/>
          </p:cNvSpPr>
          <p:nvPr>
            <p:ph type="sldImg"/>
          </p:nvPr>
        </p:nvSpPr>
        <p:spPr bwMode="auto">
          <a:xfrm>
            <a:off x="685800" y="1143000"/>
            <a:ext cx="5486400" cy="3086100"/>
          </a:xfrm>
          <a:noFill/>
          <a:ln>
            <a:solidFill>
              <a:srgbClr val="000000"/>
            </a:solidFill>
            <a:miter lim="800000"/>
            <a:headEnd/>
            <a:tailEnd/>
          </a:ln>
        </p:spPr>
      </p:sp>
      <p:sp>
        <p:nvSpPr>
          <p:cNvPr id="7171" name="Plassholder for nota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b-NO" dirty="0"/>
          </a:p>
        </p:txBody>
      </p:sp>
      <p:sp>
        <p:nvSpPr>
          <p:cNvPr id="7172" name="Plassholder for lysbildenummer 3"/>
          <p:cNvSpPr>
            <a:spLocks noGrp="1"/>
          </p:cNvSpPr>
          <p:nvPr>
            <p:ph type="sldNum" sz="quarter" idx="5"/>
          </p:nvPr>
        </p:nvSpPr>
        <p:spPr bwMode="auto">
          <a:noFill/>
          <a:ln>
            <a:miter lim="800000"/>
            <a:headEnd/>
            <a:tailEnd/>
          </a:ln>
        </p:spPr>
        <p:txBody>
          <a:bodyPr/>
          <a:lstStyle/>
          <a:p>
            <a:fld id="{A5FA6A86-F5D6-4386-A6E1-61579C6BD337}" type="slidenum">
              <a:rPr lang="nb-NO"/>
              <a:pPr/>
              <a:t>1</a:t>
            </a:fld>
            <a:endParaRPr lang="nb-NO"/>
          </a:p>
        </p:txBody>
      </p:sp>
    </p:spTree>
    <p:extLst>
      <p:ext uri="{BB962C8B-B14F-4D97-AF65-F5344CB8AC3E}">
        <p14:creationId xmlns:p14="http://schemas.microsoft.com/office/powerpoint/2010/main" val="41264043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Plassholder for lysbilde 1"/>
          <p:cNvSpPr>
            <a:spLocks noGrp="1" noRot="1" noChangeAspect="1" noTextEdit="1"/>
          </p:cNvSpPr>
          <p:nvPr>
            <p:ph type="sldImg"/>
          </p:nvPr>
        </p:nvSpPr>
        <p:spPr bwMode="auto">
          <a:xfrm>
            <a:off x="685800" y="1143000"/>
            <a:ext cx="5486400" cy="3086100"/>
          </a:xfrm>
          <a:noFill/>
          <a:ln>
            <a:solidFill>
              <a:srgbClr val="000000"/>
            </a:solidFill>
            <a:miter lim="800000"/>
            <a:headEnd/>
            <a:tailEnd/>
          </a:ln>
        </p:spPr>
      </p:sp>
      <p:sp>
        <p:nvSpPr>
          <p:cNvPr id="9219" name="Plassholder for nota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b-NO" dirty="0"/>
          </a:p>
        </p:txBody>
      </p:sp>
      <p:sp>
        <p:nvSpPr>
          <p:cNvPr id="9220" name="Plassholder for lysbildenummer 3"/>
          <p:cNvSpPr>
            <a:spLocks noGrp="1"/>
          </p:cNvSpPr>
          <p:nvPr>
            <p:ph type="sldNum" sz="quarter" idx="5"/>
          </p:nvPr>
        </p:nvSpPr>
        <p:spPr bwMode="auto">
          <a:noFill/>
          <a:ln>
            <a:miter lim="800000"/>
            <a:headEnd/>
            <a:tailEnd/>
          </a:ln>
        </p:spPr>
        <p:txBody>
          <a:bodyPr/>
          <a:lstStyle/>
          <a:p>
            <a:fld id="{CC429FB0-6E38-4C47-801C-90F3B8C56481}" type="slidenum">
              <a:rPr lang="nb-NO"/>
              <a:pPr/>
              <a:t>3</a:t>
            </a:fld>
            <a:endParaRPr lang="nb-NO"/>
          </a:p>
        </p:txBody>
      </p:sp>
    </p:spTree>
    <p:extLst>
      <p:ext uri="{BB962C8B-B14F-4D97-AF65-F5344CB8AC3E}">
        <p14:creationId xmlns:p14="http://schemas.microsoft.com/office/powerpoint/2010/main" val="14310617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Plassholder for lysbilde 1"/>
          <p:cNvSpPr>
            <a:spLocks noGrp="1" noRot="1" noChangeAspect="1" noTextEdit="1"/>
          </p:cNvSpPr>
          <p:nvPr>
            <p:ph type="sldImg"/>
          </p:nvPr>
        </p:nvSpPr>
        <p:spPr bwMode="auto">
          <a:xfrm>
            <a:off x="685800" y="1143000"/>
            <a:ext cx="5486400" cy="3086100"/>
          </a:xfrm>
          <a:noFill/>
          <a:ln>
            <a:solidFill>
              <a:srgbClr val="000000"/>
            </a:solidFill>
            <a:miter lim="800000"/>
            <a:headEnd/>
            <a:tailEnd/>
          </a:ln>
        </p:spPr>
      </p:sp>
      <p:sp>
        <p:nvSpPr>
          <p:cNvPr id="11267" name="Plassholder for nota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b-NO" dirty="0"/>
          </a:p>
        </p:txBody>
      </p:sp>
      <p:sp>
        <p:nvSpPr>
          <p:cNvPr id="11268" name="Plassholder for lysbildenummer 3"/>
          <p:cNvSpPr>
            <a:spLocks noGrp="1"/>
          </p:cNvSpPr>
          <p:nvPr>
            <p:ph type="sldNum" sz="quarter" idx="5"/>
          </p:nvPr>
        </p:nvSpPr>
        <p:spPr bwMode="auto">
          <a:noFill/>
          <a:ln>
            <a:miter lim="800000"/>
            <a:headEnd/>
            <a:tailEnd/>
          </a:ln>
        </p:spPr>
        <p:txBody>
          <a:bodyPr/>
          <a:lstStyle/>
          <a:p>
            <a:fld id="{FB9A6238-96A4-423D-BD18-691B9118CFAD}" type="slidenum">
              <a:rPr lang="nb-NO"/>
              <a:pPr/>
              <a:t>4</a:t>
            </a:fld>
            <a:endParaRPr lang="nb-NO"/>
          </a:p>
        </p:txBody>
      </p:sp>
    </p:spTree>
    <p:extLst>
      <p:ext uri="{BB962C8B-B14F-4D97-AF65-F5344CB8AC3E}">
        <p14:creationId xmlns:p14="http://schemas.microsoft.com/office/powerpoint/2010/main" val="19266731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Plassholder for lysbilde 1"/>
          <p:cNvSpPr>
            <a:spLocks noGrp="1" noRot="1" noChangeAspect="1" noTextEdit="1"/>
          </p:cNvSpPr>
          <p:nvPr>
            <p:ph type="sldImg"/>
          </p:nvPr>
        </p:nvSpPr>
        <p:spPr bwMode="auto">
          <a:xfrm>
            <a:off x="685800" y="1143000"/>
            <a:ext cx="5486400" cy="3086100"/>
          </a:xfrm>
          <a:noFill/>
          <a:ln>
            <a:solidFill>
              <a:srgbClr val="000000"/>
            </a:solidFill>
            <a:miter lim="800000"/>
            <a:headEnd/>
            <a:tailEnd/>
          </a:ln>
        </p:spPr>
      </p:sp>
      <p:sp>
        <p:nvSpPr>
          <p:cNvPr id="13315" name="Plassholder for notater 2"/>
          <p:cNvSpPr>
            <a:spLocks noGrp="1"/>
          </p:cNvSpPr>
          <p:nvPr>
            <p:ph type="body" idx="1"/>
          </p:nvPr>
        </p:nvSpPr>
        <p:spPr bwMode="auto">
          <a:noFill/>
        </p:spPr>
        <p:txBody>
          <a:bodyPr wrap="square" numCol="1" anchor="t" anchorCtr="0" compatLnSpc="1">
            <a:prstTxWarp prst="textNoShape">
              <a:avLst/>
            </a:prstTxWarp>
          </a:bodyPr>
          <a:lstStyle/>
          <a:p>
            <a:pPr>
              <a:lnSpc>
                <a:spcPct val="107000"/>
              </a:lnSpc>
              <a:spcAft>
                <a:spcPts val="800"/>
              </a:spcAft>
            </a:pPr>
            <a:r>
              <a:rPr lang="nb-NO" sz="1200" dirty="0">
                <a:effectLst/>
                <a:latin typeface="Calibri" panose="020F0502020204030204" pitchFamily="34" charset="0"/>
                <a:ea typeface="Calibri" panose="020F0502020204030204" pitchFamily="34" charset="0"/>
                <a:cs typeface="Calibri" panose="020F0502020204030204" pitchFamily="34" charset="0"/>
              </a:rPr>
              <a:t>. De er der for at de skal brukes og følges. Oppstår det usikkerhet og uenigheter, slå opp i vedtektene. Vedtekter og retningslinjer er et redskap som </a:t>
            </a:r>
            <a:r>
              <a:rPr lang="nb-NO" sz="1200" b="1" dirty="0">
                <a:effectLst/>
                <a:latin typeface="Calibri" panose="020F0502020204030204" pitchFamily="34" charset="0"/>
                <a:ea typeface="Calibri" panose="020F0502020204030204" pitchFamily="34" charset="0"/>
                <a:cs typeface="Calibri" panose="020F0502020204030204" pitchFamily="34" charset="0"/>
              </a:rPr>
              <a:t>skal sikre at alle arbeider i samme retning</a:t>
            </a:r>
            <a:r>
              <a:rPr lang="nb-NO" sz="1200" dirty="0">
                <a:effectLst/>
                <a:latin typeface="Calibri" panose="020F0502020204030204" pitchFamily="34" charset="0"/>
                <a:ea typeface="Calibri" panose="020F0502020204030204" pitchFamily="34" charset="0"/>
                <a:cs typeface="Calibri" panose="020F0502020204030204" pitchFamily="34" charset="0"/>
              </a:rPr>
              <a:t>. Det gir grunnlaget for en demokratisk og god drift av vårt parti, og sikrer rettferdighet og likhet for alle, uavhengig av person eller verv. </a:t>
            </a:r>
            <a:endParaRPr lang="nb-NO" sz="105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b-NO" sz="1200" dirty="0">
                <a:effectLst/>
                <a:latin typeface="Calibri" panose="020F0502020204030204" pitchFamily="34" charset="0"/>
                <a:ea typeface="Calibri" panose="020F0502020204030204" pitchFamily="34" charset="0"/>
                <a:cs typeface="Calibri" panose="020F0502020204030204" pitchFamily="34" charset="0"/>
              </a:rPr>
              <a:t>Tenk på vedtektene som </a:t>
            </a:r>
            <a:r>
              <a:rPr lang="nb-NO" sz="1200" b="1" dirty="0">
                <a:effectLst/>
                <a:latin typeface="Calibri" panose="020F0502020204030204" pitchFamily="34" charset="0"/>
                <a:ea typeface="Calibri" panose="020F0502020204030204" pitchFamily="34" charset="0"/>
                <a:cs typeface="Calibri" panose="020F0502020204030204" pitchFamily="34" charset="0"/>
              </a:rPr>
              <a:t>spilleregler </a:t>
            </a:r>
            <a:r>
              <a:rPr lang="nb-NO" sz="1200" dirty="0">
                <a:effectLst/>
                <a:latin typeface="Calibri" panose="020F0502020204030204" pitchFamily="34" charset="0"/>
                <a:ea typeface="Calibri" panose="020F0502020204030204" pitchFamily="34" charset="0"/>
                <a:cs typeface="Calibri" panose="020F0502020204030204" pitchFamily="34" charset="0"/>
              </a:rPr>
              <a:t>retningslinjer er partiets </a:t>
            </a:r>
            <a:r>
              <a:rPr lang="nb-NO" sz="1200" b="1" dirty="0">
                <a:effectLst/>
                <a:latin typeface="Calibri" panose="020F0502020204030204" pitchFamily="34" charset="0"/>
                <a:ea typeface="Calibri" panose="020F0502020204030204" pitchFamily="34" charset="0"/>
                <a:cs typeface="Calibri" panose="020F0502020204030204" pitchFamily="34" charset="0"/>
              </a:rPr>
              <a:t>røde tråd </a:t>
            </a:r>
            <a:r>
              <a:rPr lang="nb-NO" sz="1200" dirty="0">
                <a:effectLst/>
                <a:latin typeface="Calibri" panose="020F0502020204030204" pitchFamily="34" charset="0"/>
                <a:ea typeface="Calibri" panose="020F0502020204030204" pitchFamily="34" charset="0"/>
                <a:cs typeface="Calibri" panose="020F0502020204030204" pitchFamily="34" charset="0"/>
              </a:rPr>
              <a:t>for et godt organisatorisk samarbeid. </a:t>
            </a:r>
          </a:p>
          <a:p>
            <a:pPr>
              <a:lnSpc>
                <a:spcPct val="107000"/>
              </a:lnSpc>
              <a:spcAft>
                <a:spcPts val="800"/>
              </a:spcAft>
            </a:pPr>
            <a:r>
              <a:rPr lang="nb-NO" sz="1050" b="1" dirty="0">
                <a:effectLst/>
                <a:latin typeface="Calibri" panose="020F0502020204030204" pitchFamily="34" charset="0"/>
                <a:ea typeface="Calibri" panose="020F0502020204030204" pitchFamily="34" charset="0"/>
                <a:cs typeface="Calibri" panose="020F0502020204030204" pitchFamily="34" charset="0"/>
              </a:rPr>
              <a:t>Vedtektene kan lastes </a:t>
            </a:r>
            <a:r>
              <a:rPr lang="nb-NO" sz="1050" dirty="0">
                <a:effectLst/>
                <a:latin typeface="Calibri" panose="020F0502020204030204" pitchFamily="34" charset="0"/>
                <a:ea typeface="Calibri" panose="020F0502020204030204" pitchFamily="34" charset="0"/>
                <a:cs typeface="Calibri" panose="020F0502020204030204" pitchFamily="34" charset="0"/>
              </a:rPr>
              <a:t>ned fra Pensjonistpartiets hjemmeside. De skal alltid være tilgjengelig og brukes i styrearbeid for å sikre at ting blir gjort riktig.</a:t>
            </a:r>
            <a:endParaRPr lang="nb-NO" sz="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nb-NO" sz="1050" dirty="0">
              <a:effectLst/>
              <a:latin typeface="Calibri" panose="020F0502020204030204" pitchFamily="34" charset="0"/>
              <a:ea typeface="Calibri" panose="020F0502020204030204" pitchFamily="34" charset="0"/>
              <a:cs typeface="Times New Roman" panose="02020603050405020304" pitchFamily="18" charset="0"/>
            </a:endParaRPr>
          </a:p>
          <a:p>
            <a:pPr>
              <a:spcBef>
                <a:spcPct val="0"/>
              </a:spcBef>
            </a:pPr>
            <a:endParaRPr lang="nb-NO" dirty="0"/>
          </a:p>
        </p:txBody>
      </p:sp>
      <p:sp>
        <p:nvSpPr>
          <p:cNvPr id="13316" name="Plassholder for lysbildenummer 3"/>
          <p:cNvSpPr>
            <a:spLocks noGrp="1"/>
          </p:cNvSpPr>
          <p:nvPr>
            <p:ph type="sldNum" sz="quarter" idx="5"/>
          </p:nvPr>
        </p:nvSpPr>
        <p:spPr bwMode="auto">
          <a:noFill/>
          <a:ln>
            <a:miter lim="800000"/>
            <a:headEnd/>
            <a:tailEnd/>
          </a:ln>
        </p:spPr>
        <p:txBody>
          <a:bodyPr/>
          <a:lstStyle/>
          <a:p>
            <a:fld id="{786B7484-A6FD-4094-A173-DECDBAD76ADA}" type="slidenum">
              <a:rPr lang="nb-NO"/>
              <a:pPr/>
              <a:t>5</a:t>
            </a:fld>
            <a:endParaRPr lang="nb-NO"/>
          </a:p>
        </p:txBody>
      </p:sp>
    </p:spTree>
    <p:extLst>
      <p:ext uri="{BB962C8B-B14F-4D97-AF65-F5344CB8AC3E}">
        <p14:creationId xmlns:p14="http://schemas.microsoft.com/office/powerpoint/2010/main" val="4717695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Plassholder for lysbilde 1"/>
          <p:cNvSpPr>
            <a:spLocks noGrp="1" noRot="1" noChangeAspect="1" noTextEdit="1"/>
          </p:cNvSpPr>
          <p:nvPr>
            <p:ph type="sldImg"/>
          </p:nvPr>
        </p:nvSpPr>
        <p:spPr bwMode="auto">
          <a:xfrm>
            <a:off x="685800" y="1143000"/>
            <a:ext cx="5486400" cy="3086100"/>
          </a:xfrm>
          <a:noFill/>
          <a:ln>
            <a:solidFill>
              <a:srgbClr val="000000"/>
            </a:solidFill>
            <a:miter lim="800000"/>
            <a:headEnd/>
            <a:tailEnd/>
          </a:ln>
        </p:spPr>
      </p:sp>
      <p:sp>
        <p:nvSpPr>
          <p:cNvPr id="15363" name="Plassholder for notater 2"/>
          <p:cNvSpPr>
            <a:spLocks noGrp="1"/>
          </p:cNvSpPr>
          <p:nvPr>
            <p:ph type="body" idx="1"/>
          </p:nvPr>
        </p:nvSpPr>
        <p:spPr bwMode="auto">
          <a:noFill/>
        </p:spPr>
        <p:txBody>
          <a:bodyPr wrap="square" numCol="1" anchor="t" anchorCtr="0" compatLnSpc="1">
            <a:prstTxWarp prst="textNoShape">
              <a:avLst/>
            </a:prstTxWarp>
          </a:bodyPr>
          <a:lstStyle/>
          <a:p>
            <a:pPr>
              <a:lnSpc>
                <a:spcPct val="107000"/>
              </a:lnSpc>
              <a:spcAft>
                <a:spcPts val="800"/>
              </a:spcAft>
            </a:pPr>
            <a:r>
              <a:rPr lang="nb-NO" sz="1200" b="1" dirty="0">
                <a:effectLst/>
                <a:latin typeface="Calibri" panose="020F0502020204030204" pitchFamily="34" charset="0"/>
                <a:ea typeface="Calibri" panose="020F0502020204030204" pitchFamily="34" charset="0"/>
                <a:cs typeface="Times New Roman" panose="02020603050405020304" pitchFamily="18" charset="0"/>
              </a:rPr>
              <a:t>. </a:t>
            </a:r>
            <a:r>
              <a:rPr lang="nb-NO" sz="1200" b="0" dirty="0">
                <a:effectLst/>
                <a:latin typeface="Calibri" panose="020F0502020204030204" pitchFamily="34" charset="0"/>
                <a:ea typeface="Calibri" panose="020F0502020204030204" pitchFamily="34" charset="0"/>
                <a:cs typeface="Times New Roman" panose="02020603050405020304" pitchFamily="18" charset="0"/>
              </a:rPr>
              <a:t>De er der for at de skal brukes og følges. </a:t>
            </a:r>
            <a:r>
              <a:rPr lang="nb-NO" sz="1200" b="1" kern="0" dirty="0">
                <a:solidFill>
                  <a:srgbClr val="FF0000"/>
                </a:solidFill>
                <a:effectLst/>
                <a:latin typeface="Calibri" panose="020F0502020204030204" pitchFamily="34" charset="0"/>
                <a:ea typeface="Calibri" panose="020F0502020204030204" pitchFamily="34" charset="0"/>
              </a:rPr>
              <a:t>Tenk på vedtektene som spilleregler</a:t>
            </a:r>
            <a:r>
              <a:rPr lang="nb-NO"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nb-NO" sz="1200" b="0" dirty="0">
                <a:effectLst/>
                <a:latin typeface="Calibri" panose="020F0502020204030204" pitchFamily="34" charset="0"/>
                <a:ea typeface="Calibri" panose="020F0502020204030204" pitchFamily="34" charset="0"/>
                <a:cs typeface="Times New Roman" panose="02020603050405020304" pitchFamily="18" charset="0"/>
              </a:rPr>
              <a:t>Oppstår det usikkerhet og uenigheter, slå opp i vedtektene. Vedtekter og etiske retningslinjer er </a:t>
            </a:r>
            <a:r>
              <a:rPr lang="nb-NO" sz="1200" b="1" dirty="0">
                <a:effectLst/>
                <a:latin typeface="Calibri" panose="020F0502020204030204" pitchFamily="34" charset="0"/>
                <a:ea typeface="Calibri" panose="020F0502020204030204" pitchFamily="34" charset="0"/>
                <a:cs typeface="Times New Roman" panose="02020603050405020304" pitchFamily="18" charset="0"/>
              </a:rPr>
              <a:t>partiets røde tråd </a:t>
            </a:r>
            <a:r>
              <a:rPr lang="nb-NO" sz="1200" b="0" dirty="0">
                <a:effectLst/>
                <a:latin typeface="Calibri" panose="020F0502020204030204" pitchFamily="34" charset="0"/>
                <a:ea typeface="Calibri" panose="020F0502020204030204" pitchFamily="34" charset="0"/>
                <a:cs typeface="Times New Roman" panose="02020603050405020304" pitchFamily="18" charset="0"/>
              </a:rPr>
              <a:t>for et godt organisatorisk samarbeid. </a:t>
            </a:r>
            <a:endParaRPr lang="nb-NO" sz="1100" b="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b-NO" b="1" dirty="0"/>
              <a:t>Samme retning, </a:t>
            </a:r>
            <a:r>
              <a:rPr lang="nb-NO" sz="1200" b="0" dirty="0">
                <a:effectLst/>
                <a:latin typeface="Calibri" panose="020F0502020204030204" pitchFamily="34" charset="0"/>
                <a:ea typeface="Calibri" panose="020F0502020204030204" pitchFamily="34" charset="0"/>
                <a:cs typeface="Times New Roman" panose="02020603050405020304" pitchFamily="18" charset="0"/>
              </a:rPr>
              <a:t>grunnlaget for en demokratisk og god drift av vårt parti, og sikrer rettferdighet og likhet for alle, uavhengig av person eller verv. </a:t>
            </a:r>
            <a:endParaRPr lang="nb-NO" sz="1100" b="0" dirty="0">
              <a:effectLst/>
              <a:latin typeface="Calibri" panose="020F0502020204030204" pitchFamily="34" charset="0"/>
              <a:ea typeface="Calibri" panose="020F0502020204030204" pitchFamily="34" charset="0"/>
              <a:cs typeface="Times New Roman" panose="02020603050405020304" pitchFamily="18" charset="0"/>
            </a:endParaRPr>
          </a:p>
          <a:p>
            <a:pPr>
              <a:spcBef>
                <a:spcPct val="0"/>
              </a:spcBef>
            </a:pPr>
            <a:endParaRPr lang="nb-NO" b="1" dirty="0"/>
          </a:p>
        </p:txBody>
      </p:sp>
      <p:sp>
        <p:nvSpPr>
          <p:cNvPr id="15364" name="Plassholder for lysbildenummer 3"/>
          <p:cNvSpPr>
            <a:spLocks noGrp="1"/>
          </p:cNvSpPr>
          <p:nvPr>
            <p:ph type="sldNum" sz="quarter" idx="5"/>
          </p:nvPr>
        </p:nvSpPr>
        <p:spPr bwMode="auto">
          <a:noFill/>
          <a:ln>
            <a:miter lim="800000"/>
            <a:headEnd/>
            <a:tailEnd/>
          </a:ln>
        </p:spPr>
        <p:txBody>
          <a:bodyPr/>
          <a:lstStyle/>
          <a:p>
            <a:fld id="{55781BD6-C5EE-4DAC-932C-EEEF8078649F}" type="slidenum">
              <a:rPr lang="nb-NO"/>
              <a:pPr/>
              <a:t>6</a:t>
            </a:fld>
            <a:endParaRPr lang="nb-NO"/>
          </a:p>
        </p:txBody>
      </p:sp>
    </p:spTree>
    <p:extLst>
      <p:ext uri="{BB962C8B-B14F-4D97-AF65-F5344CB8AC3E}">
        <p14:creationId xmlns:p14="http://schemas.microsoft.com/office/powerpoint/2010/main" val="35210163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Plassholder for lysbilde 1"/>
          <p:cNvSpPr>
            <a:spLocks noGrp="1" noRot="1" noChangeAspect="1" noTextEdit="1"/>
          </p:cNvSpPr>
          <p:nvPr>
            <p:ph type="sldImg"/>
          </p:nvPr>
        </p:nvSpPr>
        <p:spPr bwMode="auto">
          <a:xfrm>
            <a:off x="685800" y="1143000"/>
            <a:ext cx="5486400" cy="3086100"/>
          </a:xfrm>
          <a:noFill/>
          <a:ln>
            <a:solidFill>
              <a:srgbClr val="000000"/>
            </a:solidFill>
            <a:miter lim="800000"/>
            <a:headEnd/>
            <a:tailEnd/>
          </a:ln>
        </p:spPr>
      </p:sp>
      <p:sp>
        <p:nvSpPr>
          <p:cNvPr id="17411" name="Plassholder for nota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nb-NO"/>
              <a:t>Tale er sølv og lytte er gull!</a:t>
            </a:r>
          </a:p>
          <a:p>
            <a:pPr>
              <a:spcBef>
                <a:spcPct val="0"/>
              </a:spcBef>
            </a:pPr>
            <a:r>
              <a:rPr lang="nb-NO"/>
              <a:t>Prøv bildes eksempel. Sett deg i den andres sted. Hva ville du sprt om?</a:t>
            </a:r>
          </a:p>
        </p:txBody>
      </p:sp>
      <p:sp>
        <p:nvSpPr>
          <p:cNvPr id="17412" name="Plassholder for lysbildenummer 3"/>
          <p:cNvSpPr>
            <a:spLocks noGrp="1"/>
          </p:cNvSpPr>
          <p:nvPr>
            <p:ph type="sldNum" sz="quarter" idx="5"/>
          </p:nvPr>
        </p:nvSpPr>
        <p:spPr bwMode="auto">
          <a:noFill/>
          <a:ln>
            <a:miter lim="800000"/>
            <a:headEnd/>
            <a:tailEnd/>
          </a:ln>
        </p:spPr>
        <p:txBody>
          <a:bodyPr/>
          <a:lstStyle/>
          <a:p>
            <a:fld id="{6FA96871-B3A5-46C4-A834-884972A8C2A7}" type="slidenum">
              <a:rPr lang="nb-NO"/>
              <a:pPr/>
              <a:t>7</a:t>
            </a:fld>
            <a:endParaRPr lang="nb-NO"/>
          </a:p>
        </p:txBody>
      </p:sp>
    </p:spTree>
    <p:extLst>
      <p:ext uri="{BB962C8B-B14F-4D97-AF65-F5344CB8AC3E}">
        <p14:creationId xmlns:p14="http://schemas.microsoft.com/office/powerpoint/2010/main" val="30473857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Plassholder for lysbilde 1"/>
          <p:cNvSpPr>
            <a:spLocks noGrp="1" noRot="1" noChangeAspect="1" noTextEdit="1"/>
          </p:cNvSpPr>
          <p:nvPr>
            <p:ph type="sldImg"/>
          </p:nvPr>
        </p:nvSpPr>
        <p:spPr bwMode="auto">
          <a:xfrm>
            <a:off x="685800" y="1143000"/>
            <a:ext cx="5486400" cy="3086100"/>
          </a:xfrm>
          <a:noFill/>
          <a:ln>
            <a:solidFill>
              <a:srgbClr val="000000"/>
            </a:solidFill>
            <a:miter lim="800000"/>
            <a:headEnd/>
            <a:tailEnd/>
          </a:ln>
        </p:spPr>
      </p:sp>
      <p:sp>
        <p:nvSpPr>
          <p:cNvPr id="19459" name="Plassholder for notater 2"/>
          <p:cNvSpPr>
            <a:spLocks noGrp="1"/>
          </p:cNvSpPr>
          <p:nvPr>
            <p:ph type="body" idx="1"/>
          </p:nvPr>
        </p:nvSpPr>
        <p:spPr bwMode="auto">
          <a:noFill/>
        </p:spPr>
        <p:txBody>
          <a:bodyPr wrap="square" numCol="1" anchor="t" anchorCtr="0" compatLnSpc="1">
            <a:prstTxWarp prst="textNoShape">
              <a:avLst/>
            </a:prstTxWarp>
          </a:bodyPr>
          <a:lstStyle/>
          <a:p>
            <a:pPr algn="ctr">
              <a:lnSpc>
                <a:spcPct val="107000"/>
              </a:lnSpc>
              <a:spcAft>
                <a:spcPts val="800"/>
              </a:spcAft>
            </a:pPr>
            <a:r>
              <a:rPr lang="nb-NO" sz="1200" b="1" dirty="0">
                <a:effectLst/>
                <a:latin typeface="Calibri" panose="020F0502020204030204" pitchFamily="34" charset="0"/>
                <a:ea typeface="Calibri" panose="020F0502020204030204" pitchFamily="34" charset="0"/>
                <a:cs typeface="Times New Roman" panose="02020603050405020304" pitchFamily="18" charset="0"/>
              </a:rPr>
              <a:t>Handlingsplan</a:t>
            </a:r>
            <a:endParaRPr lang="nb-NO" sz="105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b-NO" sz="1200" dirty="0">
                <a:effectLst/>
                <a:latin typeface="Calibri" panose="020F0502020204030204" pitchFamily="34" charset="0"/>
                <a:ea typeface="Calibri" panose="020F0502020204030204" pitchFamily="34" charset="0"/>
                <a:cs typeface="Times New Roman" panose="02020603050405020304" pitchFamily="18" charset="0"/>
              </a:rPr>
              <a:t>Handlingsplanen/partiprogrammet vedtas på Landsmøtet. Dette er vår felles nasjonale politikk. Med utgangspunkt i Handlingsplanen, lager fylkes og lokallag sine programmer med lokale saker i samsvar med vedtatt handlingsplan.</a:t>
            </a:r>
            <a:endParaRPr lang="nb-NO" sz="1050" dirty="0">
              <a:effectLst/>
              <a:latin typeface="Calibri" panose="020F0502020204030204" pitchFamily="34" charset="0"/>
              <a:ea typeface="Calibri" panose="020F0502020204030204" pitchFamily="34" charset="0"/>
              <a:cs typeface="Times New Roman" panose="02020603050405020304" pitchFamily="18" charset="0"/>
            </a:endParaRPr>
          </a:p>
          <a:p>
            <a:pPr>
              <a:spcBef>
                <a:spcPct val="0"/>
              </a:spcBef>
            </a:pPr>
            <a:endParaRPr lang="nb-NO" dirty="0"/>
          </a:p>
        </p:txBody>
      </p:sp>
      <p:sp>
        <p:nvSpPr>
          <p:cNvPr id="19460" name="Plassholder for lysbildenummer 3"/>
          <p:cNvSpPr>
            <a:spLocks noGrp="1"/>
          </p:cNvSpPr>
          <p:nvPr>
            <p:ph type="sldNum" sz="quarter" idx="5"/>
          </p:nvPr>
        </p:nvSpPr>
        <p:spPr bwMode="auto">
          <a:noFill/>
          <a:ln>
            <a:miter lim="800000"/>
            <a:headEnd/>
            <a:tailEnd/>
          </a:ln>
        </p:spPr>
        <p:txBody>
          <a:bodyPr/>
          <a:lstStyle/>
          <a:p>
            <a:fld id="{F40D9E29-ABC0-406E-B72F-E8828B9354E7}" type="slidenum">
              <a:rPr lang="nb-NO"/>
              <a:pPr/>
              <a:t>8</a:t>
            </a:fld>
            <a:endParaRPr lang="nb-NO"/>
          </a:p>
        </p:txBody>
      </p:sp>
    </p:spTree>
    <p:extLst>
      <p:ext uri="{BB962C8B-B14F-4D97-AF65-F5344CB8AC3E}">
        <p14:creationId xmlns:p14="http://schemas.microsoft.com/office/powerpoint/2010/main" val="28399229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Plassholder for lysbilde 1"/>
          <p:cNvSpPr>
            <a:spLocks noGrp="1" noRot="1" noChangeAspect="1" noTextEdit="1"/>
          </p:cNvSpPr>
          <p:nvPr>
            <p:ph type="sldImg"/>
          </p:nvPr>
        </p:nvSpPr>
        <p:spPr bwMode="auto">
          <a:xfrm>
            <a:off x="685800" y="1143000"/>
            <a:ext cx="5486400" cy="3086100"/>
          </a:xfrm>
          <a:noFill/>
          <a:ln>
            <a:solidFill>
              <a:srgbClr val="000000"/>
            </a:solidFill>
            <a:miter lim="800000"/>
            <a:headEnd/>
            <a:tailEnd/>
          </a:ln>
        </p:spPr>
      </p:sp>
      <p:sp>
        <p:nvSpPr>
          <p:cNvPr id="50179" name="Plassholder for nota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nb-NO" dirty="0"/>
              <a:t>Vi er jo alle selgere for Pensjonistpartiet. Vi skal bringe fram det vi står for og tror på! Hvert enkelt medlem er vårt talerør fram til folket! Skal vi få deres stemme, MÅ de ha tro på oss. Dette er viktig for dem. Det som er viktig for oss , må smitte over på dem! Vi møter folk med lang erfaring på godt og vondt.  Vår </a:t>
            </a:r>
            <a:r>
              <a:rPr lang="nb-NO" dirty="0" err="1"/>
              <a:t>ektethet</a:t>
            </a:r>
            <a:r>
              <a:rPr lang="nb-NO" dirty="0"/>
              <a:t> , troverdighet bak ordene «VI BRYR OSS», må vinne fram.</a:t>
            </a:r>
          </a:p>
          <a:p>
            <a:pPr>
              <a:spcBef>
                <a:spcPct val="0"/>
              </a:spcBef>
            </a:pPr>
            <a:endParaRPr lang="nb-NO" dirty="0"/>
          </a:p>
          <a:p>
            <a:pPr>
              <a:spcBef>
                <a:spcPct val="0"/>
              </a:spcBef>
            </a:pPr>
            <a:r>
              <a:rPr lang="nb-NO" dirty="0"/>
              <a:t>Lykke til og takk for at du er en av oss i Pensjonistpartiet!</a:t>
            </a:r>
          </a:p>
        </p:txBody>
      </p:sp>
      <p:sp>
        <p:nvSpPr>
          <p:cNvPr id="50180" name="Plassholder for lysbildenummer 3"/>
          <p:cNvSpPr>
            <a:spLocks noGrp="1"/>
          </p:cNvSpPr>
          <p:nvPr>
            <p:ph type="sldNum" sz="quarter" idx="5"/>
          </p:nvPr>
        </p:nvSpPr>
        <p:spPr bwMode="auto">
          <a:noFill/>
          <a:ln>
            <a:miter lim="800000"/>
            <a:headEnd/>
            <a:tailEnd/>
          </a:ln>
        </p:spPr>
        <p:txBody>
          <a:bodyPr/>
          <a:lstStyle/>
          <a:p>
            <a:fld id="{491AE2CB-92C4-4A72-AF6D-D7A5E17BB0A0}" type="slidenum">
              <a:rPr lang="nb-NO"/>
              <a:pPr/>
              <a:t>9</a:t>
            </a:fld>
            <a:endParaRPr lang="nb-NO"/>
          </a:p>
        </p:txBody>
      </p:sp>
    </p:spTree>
    <p:extLst>
      <p:ext uri="{BB962C8B-B14F-4D97-AF65-F5344CB8AC3E}">
        <p14:creationId xmlns:p14="http://schemas.microsoft.com/office/powerpoint/2010/main" val="18153087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tellysbil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nb-NO"/>
              <a:t>Klikk for å redigere tittelstil</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60000"/>
                    <a:lumOff val="40000"/>
                  </a:schemeClr>
                </a:solidFill>
              </a:defRPr>
            </a:lvl1pPr>
          </a:lstStyle>
          <a:p>
            <a:pPr>
              <a:defRPr/>
            </a:pPr>
            <a:fld id="{CAE1551E-4461-46E1-A6D1-DAC6B54F2D07}" type="datetimeFigureOut">
              <a:rPr lang="en-US" smtClean="0"/>
              <a:pPr>
                <a:defRPr/>
              </a:pPr>
              <a:t>5/10/2023</a:t>
            </a:fld>
            <a:endParaRPr lang="en-US" dirty="0"/>
          </a:p>
        </p:txBody>
      </p:sp>
      <p:sp>
        <p:nvSpPr>
          <p:cNvPr id="5" name="Footer Placeholder 4"/>
          <p:cNvSpPr>
            <a:spLocks noGrp="1"/>
          </p:cNvSpPr>
          <p:nvPr>
            <p:ph type="ftr" sz="quarter" idx="11"/>
          </p:nvPr>
        </p:nvSpPr>
        <p:spPr>
          <a:xfrm rot="21420000">
            <a:off x="9144" y="4882896"/>
            <a:ext cx="4050792" cy="1197864"/>
          </a:xfrm>
          <a:noFill/>
        </p:spPr>
        <p:txBody>
          <a:bodyPr wrap="square" rtlCol="0">
            <a:spAutoFit/>
          </a:bodyPr>
          <a:lstStyle>
            <a:lvl1pPr>
              <a:defRPr lang="en-US" sz="5400" dirty="0"/>
            </a:lvl1pPr>
          </a:lstStyle>
          <a:p>
            <a:pPr>
              <a:defRPr/>
            </a:pPr>
            <a:endParaRPr lang="en-US"/>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B102FB3D-29B6-4B0E-A7A1-3F490800EE6D}" type="slidenum">
              <a:rPr lang="nb-NO" altLang="nb-NO" smtClean="0"/>
              <a:pPr/>
              <a:t>‹#›</a:t>
            </a:fld>
            <a:endParaRPr lang="nb-NO" altLang="nb-NO"/>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accent1">
              <a:lumMod val="60000"/>
              <a:lumOff val="40000"/>
              <a:alpha val="5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5154165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bilde med bildetekst">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nb-NO"/>
              <a:t>Klikk for å redigere tittelstil</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Date Placeholder 4"/>
          <p:cNvSpPr>
            <a:spLocks noGrp="1"/>
          </p:cNvSpPr>
          <p:nvPr>
            <p:ph type="dt" sz="half" idx="10"/>
          </p:nvPr>
        </p:nvSpPr>
        <p:spPr/>
        <p:txBody>
          <a:bodyPr/>
          <a:lstStyle/>
          <a:p>
            <a:pPr>
              <a:defRPr/>
            </a:pPr>
            <a:fld id="{C567940A-D914-46AB-9992-1B53A41156C3}" type="datetimeFigureOut">
              <a:rPr lang="en-US" smtClean="0"/>
              <a:pPr>
                <a:defRPr/>
              </a:pPr>
              <a:t>5/10/2023</a:t>
            </a:fld>
            <a:endParaRPr lang="en-US" dirty="0"/>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053F52D0-F520-424D-8BB7-9B4FDFFB7915}" type="slidenum">
              <a:rPr lang="nb-NO" altLang="nb-NO" smtClean="0"/>
              <a:pPr/>
              <a:t>‹#›</a:t>
            </a:fld>
            <a:endParaRPr lang="nb-NO" altLang="nb-NO"/>
          </a:p>
        </p:txBody>
      </p:sp>
    </p:spTree>
    <p:extLst>
      <p:ext uri="{BB962C8B-B14F-4D97-AF65-F5344CB8AC3E}">
        <p14:creationId xmlns:p14="http://schemas.microsoft.com/office/powerpoint/2010/main" val="10875467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tel og tekst">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nb-NO"/>
              <a:t>Klikk for å redigere tittelstil</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Date Placeholder 4"/>
          <p:cNvSpPr>
            <a:spLocks noGrp="1"/>
          </p:cNvSpPr>
          <p:nvPr>
            <p:ph type="dt" sz="half" idx="10"/>
          </p:nvPr>
        </p:nvSpPr>
        <p:spPr/>
        <p:txBody>
          <a:bodyPr/>
          <a:lstStyle/>
          <a:p>
            <a:pPr>
              <a:defRPr/>
            </a:pPr>
            <a:fld id="{C567940A-D914-46AB-9992-1B53A41156C3}" type="datetimeFigureOut">
              <a:rPr lang="en-US" smtClean="0"/>
              <a:pPr>
                <a:defRPr/>
              </a:pPr>
              <a:t>5/10/2023</a:t>
            </a:fld>
            <a:endParaRPr lang="en-US" dirty="0"/>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053F52D0-F520-424D-8BB7-9B4FDFFB7915}" type="slidenum">
              <a:rPr lang="nb-NO" altLang="nb-NO" smtClean="0"/>
              <a:pPr/>
              <a:t>‹#›</a:t>
            </a:fld>
            <a:endParaRPr lang="nb-NO" altLang="nb-NO"/>
          </a:p>
        </p:txBody>
      </p:sp>
    </p:spTree>
    <p:extLst>
      <p:ext uri="{BB962C8B-B14F-4D97-AF65-F5344CB8AC3E}">
        <p14:creationId xmlns:p14="http://schemas.microsoft.com/office/powerpoint/2010/main" val="41224776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itat med tekst">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nb-NO"/>
              <a:t>Klikk for å redigere tittelstil</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Date Placeholder 4"/>
          <p:cNvSpPr>
            <a:spLocks noGrp="1"/>
          </p:cNvSpPr>
          <p:nvPr>
            <p:ph type="dt" sz="half" idx="10"/>
          </p:nvPr>
        </p:nvSpPr>
        <p:spPr/>
        <p:txBody>
          <a:bodyPr/>
          <a:lstStyle/>
          <a:p>
            <a:pPr>
              <a:defRPr/>
            </a:pPr>
            <a:fld id="{C567940A-D914-46AB-9992-1B53A41156C3}" type="datetimeFigureOut">
              <a:rPr lang="en-US" smtClean="0"/>
              <a:pPr>
                <a:defRPr/>
              </a:pPr>
              <a:t>5/10/2023</a:t>
            </a:fld>
            <a:endParaRPr lang="en-US" dirty="0"/>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053F52D0-F520-424D-8BB7-9B4FDFFB7915}" type="slidenum">
              <a:rPr lang="nb-NO" altLang="nb-NO" smtClean="0"/>
              <a:pPr/>
              <a:t>‹#›</a:t>
            </a:fld>
            <a:endParaRPr lang="nb-NO" altLang="nb-NO"/>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747676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vnekort">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nb-NO"/>
              <a:t>Klikk for å redigere tittelstil</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Date Placeholder 4"/>
          <p:cNvSpPr>
            <a:spLocks noGrp="1"/>
          </p:cNvSpPr>
          <p:nvPr>
            <p:ph type="dt" sz="half" idx="10"/>
          </p:nvPr>
        </p:nvSpPr>
        <p:spPr/>
        <p:txBody>
          <a:bodyPr/>
          <a:lstStyle/>
          <a:p>
            <a:pPr>
              <a:defRPr/>
            </a:pPr>
            <a:fld id="{C567940A-D914-46AB-9992-1B53A41156C3}" type="datetimeFigureOut">
              <a:rPr lang="en-US" smtClean="0"/>
              <a:pPr>
                <a:defRPr/>
              </a:pPr>
              <a:t>5/10/2023</a:t>
            </a:fld>
            <a:endParaRPr lang="en-US" dirty="0"/>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053F52D0-F520-424D-8BB7-9B4FDFFB7915}" type="slidenum">
              <a:rPr lang="nb-NO" altLang="nb-NO" smtClean="0"/>
              <a:pPr/>
              <a:t>‹#›</a:t>
            </a:fld>
            <a:endParaRPr lang="nb-NO" altLang="nb-NO"/>
          </a:p>
        </p:txBody>
      </p:sp>
    </p:spTree>
    <p:extLst>
      <p:ext uri="{BB962C8B-B14F-4D97-AF65-F5344CB8AC3E}">
        <p14:creationId xmlns:p14="http://schemas.microsoft.com/office/powerpoint/2010/main" val="23459131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onner">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nb-NO"/>
              <a:t>Klikk for å redigere tittelstil</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3" name="Date Placeholder 2"/>
          <p:cNvSpPr>
            <a:spLocks noGrp="1"/>
          </p:cNvSpPr>
          <p:nvPr>
            <p:ph type="dt" sz="half" idx="10"/>
          </p:nvPr>
        </p:nvSpPr>
        <p:spPr/>
        <p:txBody>
          <a:bodyPr/>
          <a:lstStyle/>
          <a:p>
            <a:pPr>
              <a:defRPr/>
            </a:pPr>
            <a:fld id="{C567940A-D914-46AB-9992-1B53A41156C3}" type="datetimeFigureOut">
              <a:rPr lang="en-US" smtClean="0"/>
              <a:pPr>
                <a:defRPr/>
              </a:pPr>
              <a:t>5/10/2023</a:t>
            </a:fld>
            <a:endParaRPr lang="en-US" dirty="0"/>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053F52D0-F520-424D-8BB7-9B4FDFFB7915}" type="slidenum">
              <a:rPr lang="nb-NO" altLang="nb-NO" smtClean="0"/>
              <a:pPr/>
              <a:t>‹#›</a:t>
            </a:fld>
            <a:endParaRPr lang="nb-NO" altLang="nb-NO"/>
          </a:p>
        </p:txBody>
      </p:sp>
    </p:spTree>
    <p:extLst>
      <p:ext uri="{BB962C8B-B14F-4D97-AF65-F5344CB8AC3E}">
        <p14:creationId xmlns:p14="http://schemas.microsoft.com/office/powerpoint/2010/main" val="29463775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kolonner for bilde">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nb-NO"/>
              <a:t>Klikk for å redigere tittelstil</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b-NO"/>
              <a:t>Klikk på ikonet for å legge til et bilde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b-NO"/>
              <a:t>Klikk på ikonet for å legge til et bilde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b-NO"/>
              <a:t>Klikk på ikonet for å legge til et bilde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3" name="Date Placeholder 2"/>
          <p:cNvSpPr>
            <a:spLocks noGrp="1"/>
          </p:cNvSpPr>
          <p:nvPr>
            <p:ph type="dt" sz="half" idx="10"/>
          </p:nvPr>
        </p:nvSpPr>
        <p:spPr/>
        <p:txBody>
          <a:bodyPr/>
          <a:lstStyle/>
          <a:p>
            <a:pPr>
              <a:defRPr/>
            </a:pPr>
            <a:fld id="{C567940A-D914-46AB-9992-1B53A41156C3}" type="datetimeFigureOut">
              <a:rPr lang="en-US" smtClean="0"/>
              <a:pPr>
                <a:defRPr/>
              </a:pPr>
              <a:t>5/10/2023</a:t>
            </a:fld>
            <a:endParaRPr lang="en-US" dirty="0"/>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053F52D0-F520-424D-8BB7-9B4FDFFB7915}" type="slidenum">
              <a:rPr lang="nb-NO" altLang="nb-NO" smtClean="0"/>
              <a:pPr/>
              <a:t>‹#›</a:t>
            </a:fld>
            <a:endParaRPr lang="nb-NO" altLang="nb-NO"/>
          </a:p>
        </p:txBody>
      </p:sp>
    </p:spTree>
    <p:extLst>
      <p:ext uri="{BB962C8B-B14F-4D97-AF65-F5344CB8AC3E}">
        <p14:creationId xmlns:p14="http://schemas.microsoft.com/office/powerpoint/2010/main" val="21124719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nb-NO"/>
              <a:t>Klikk for å redigere tittelstil</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pPr>
              <a:defRPr/>
            </a:pPr>
            <a:fld id="{C567940A-D914-46AB-9992-1B53A41156C3}" type="datetimeFigureOut">
              <a:rPr lang="en-US" smtClean="0"/>
              <a:pPr>
                <a:defRPr/>
              </a:pPr>
              <a:t>5/10/2023</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053F52D0-F520-424D-8BB7-9B4FDFFB7915}" type="slidenum">
              <a:rPr lang="nb-NO" altLang="nb-NO" smtClean="0"/>
              <a:pPr/>
              <a:t>‹#›</a:t>
            </a:fld>
            <a:endParaRPr lang="nb-NO" altLang="nb-NO"/>
          </a:p>
        </p:txBody>
      </p:sp>
    </p:spTree>
    <p:extLst>
      <p:ext uri="{BB962C8B-B14F-4D97-AF65-F5344CB8AC3E}">
        <p14:creationId xmlns:p14="http://schemas.microsoft.com/office/powerpoint/2010/main" val="1539766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nb-NO"/>
              <a:t>Klikk for å redigere tittelstil</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pPr>
              <a:defRPr/>
            </a:pPr>
            <a:fld id="{C567940A-D914-46AB-9992-1B53A41156C3}" type="datetimeFigureOut">
              <a:rPr lang="en-US" smtClean="0"/>
              <a:pPr>
                <a:defRPr/>
              </a:pPr>
              <a:t>5/10/2023</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053F52D0-F520-424D-8BB7-9B4FDFFB7915}" type="slidenum">
              <a:rPr lang="nb-NO" altLang="nb-NO" smtClean="0"/>
              <a:pPr/>
              <a:t>‹#›</a:t>
            </a:fld>
            <a:endParaRPr lang="nb-NO" altLang="nb-NO"/>
          </a:p>
        </p:txBody>
      </p:sp>
    </p:spTree>
    <p:extLst>
      <p:ext uri="{BB962C8B-B14F-4D97-AF65-F5344CB8AC3E}">
        <p14:creationId xmlns:p14="http://schemas.microsoft.com/office/powerpoint/2010/main" val="15460619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tel og inn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Content Placeholder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pPr>
              <a:defRPr/>
            </a:pPr>
            <a:fld id="{C567940A-D914-46AB-9992-1B53A41156C3}" type="datetimeFigureOut">
              <a:rPr lang="en-US" smtClean="0"/>
              <a:pPr>
                <a:defRPr/>
              </a:pPr>
              <a:t>5/10/2023</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053F52D0-F520-424D-8BB7-9B4FDFFB7915}" type="slidenum">
              <a:rPr lang="nb-NO" altLang="nb-NO" smtClean="0"/>
              <a:pPr/>
              <a:t>‹#›</a:t>
            </a:fld>
            <a:endParaRPr lang="nb-NO" altLang="nb-NO"/>
          </a:p>
        </p:txBody>
      </p:sp>
    </p:spTree>
    <p:extLst>
      <p:ext uri="{BB962C8B-B14F-4D97-AF65-F5344CB8AC3E}">
        <p14:creationId xmlns:p14="http://schemas.microsoft.com/office/powerpoint/2010/main" val="3025130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pPr>
              <a:defRPr/>
            </a:pPr>
            <a:fld id="{C567940A-D914-46AB-9992-1B53A41156C3}" type="datetimeFigureOut">
              <a:rPr lang="en-US" smtClean="0"/>
              <a:pPr>
                <a:defRPr/>
              </a:pPr>
              <a:t>5/10/2023</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053F52D0-F520-424D-8BB7-9B4FDFFB7915}" type="slidenum">
              <a:rPr lang="nb-NO" altLang="nb-NO" smtClean="0"/>
              <a:pPr/>
              <a:t>‹#›</a:t>
            </a:fld>
            <a:endParaRPr lang="nb-NO" altLang="nb-NO"/>
          </a:p>
        </p:txBody>
      </p:sp>
    </p:spTree>
    <p:extLst>
      <p:ext uri="{BB962C8B-B14F-4D97-AF65-F5344CB8AC3E}">
        <p14:creationId xmlns:p14="http://schemas.microsoft.com/office/powerpoint/2010/main" val="17209614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nb-NO"/>
              <a:t>Klikk for å redigere tittelstil</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Date Placeholder 3"/>
          <p:cNvSpPr>
            <a:spLocks noGrp="1"/>
          </p:cNvSpPr>
          <p:nvPr>
            <p:ph type="dt" sz="half" idx="10"/>
          </p:nvPr>
        </p:nvSpPr>
        <p:spPr/>
        <p:txBody>
          <a:bodyPr/>
          <a:lstStyle/>
          <a:p>
            <a:pPr>
              <a:defRPr/>
            </a:pPr>
            <a:fld id="{23503FE3-E753-4283-AA2B-700F37EBFFB2}" type="datetimeFigureOut">
              <a:rPr lang="en-US" smtClean="0"/>
              <a:pPr>
                <a:defRPr/>
              </a:pPr>
              <a:t>5/10/2023</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BA0F2BAB-9CAA-432A-B888-B01F2EE9469A}" type="slidenum">
              <a:rPr lang="nb-NO" altLang="nb-NO" smtClean="0"/>
              <a:pPr/>
              <a:t>‹#›</a:t>
            </a:fld>
            <a:endParaRPr lang="nb-NO" altLang="nb-NO"/>
          </a:p>
        </p:txBody>
      </p:sp>
    </p:spTree>
    <p:extLst>
      <p:ext uri="{BB962C8B-B14F-4D97-AF65-F5344CB8AC3E}">
        <p14:creationId xmlns:p14="http://schemas.microsoft.com/office/powerpoint/2010/main" val="15339066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nb-NO"/>
              <a:t>Klikk for å redigere tittelstil</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5" name="Date Placeholder 4"/>
          <p:cNvSpPr>
            <a:spLocks noGrp="1"/>
          </p:cNvSpPr>
          <p:nvPr>
            <p:ph type="dt" sz="half" idx="10"/>
          </p:nvPr>
        </p:nvSpPr>
        <p:spPr/>
        <p:txBody>
          <a:bodyPr/>
          <a:lstStyle/>
          <a:p>
            <a:pPr>
              <a:defRPr/>
            </a:pPr>
            <a:fld id="{C567940A-D914-46AB-9992-1B53A41156C3}" type="datetimeFigureOut">
              <a:rPr lang="en-US" smtClean="0"/>
              <a:pPr>
                <a:defRPr/>
              </a:pPr>
              <a:t>5/10/2023</a:t>
            </a:fld>
            <a:endParaRPr lang="en-US" dirty="0"/>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053F52D0-F520-424D-8BB7-9B4FDFFB7915}" type="slidenum">
              <a:rPr lang="nb-NO" altLang="nb-NO" smtClean="0"/>
              <a:pPr/>
              <a:t>‹#›</a:t>
            </a:fld>
            <a:endParaRPr lang="nb-NO" altLang="nb-NO"/>
          </a:p>
        </p:txBody>
      </p:sp>
    </p:spTree>
    <p:extLst>
      <p:ext uri="{BB962C8B-B14F-4D97-AF65-F5344CB8AC3E}">
        <p14:creationId xmlns:p14="http://schemas.microsoft.com/office/powerpoint/2010/main" val="15995444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nb-NO"/>
              <a:t>Klikk for å redigere tittelstil</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12" name="Content Placeholder 3"/>
          <p:cNvSpPr>
            <a:spLocks noGrp="1"/>
          </p:cNvSpPr>
          <p:nvPr>
            <p:ph sz="quarter" idx="13"/>
          </p:nvPr>
        </p:nvSpPr>
        <p:spPr>
          <a:xfrm>
            <a:off x="685802" y="2861733"/>
            <a:ext cx="5088712" cy="2512852"/>
          </a:xfrm>
        </p:spPr>
        <p:txBody>
          <a:bodyPr ancho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13" name="Content Placeholder 5"/>
          <p:cNvSpPr>
            <a:spLocks noGrp="1"/>
          </p:cNvSpPr>
          <p:nvPr>
            <p:ph sz="quarter" idx="14"/>
          </p:nvPr>
        </p:nvSpPr>
        <p:spPr>
          <a:xfrm>
            <a:off x="5993969" y="2861733"/>
            <a:ext cx="5088713" cy="2512852"/>
          </a:xfrm>
        </p:spPr>
        <p:txBody>
          <a:bodyPr ancho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7" name="Date Placeholder 6"/>
          <p:cNvSpPr>
            <a:spLocks noGrp="1"/>
          </p:cNvSpPr>
          <p:nvPr>
            <p:ph type="dt" sz="half" idx="10"/>
          </p:nvPr>
        </p:nvSpPr>
        <p:spPr/>
        <p:txBody>
          <a:bodyPr/>
          <a:lstStyle/>
          <a:p>
            <a:pPr>
              <a:defRPr/>
            </a:pPr>
            <a:fld id="{C567940A-D914-46AB-9992-1B53A41156C3}" type="datetimeFigureOut">
              <a:rPr lang="en-US" smtClean="0"/>
              <a:pPr>
                <a:defRPr/>
              </a:pPr>
              <a:t>5/10/2023</a:t>
            </a:fld>
            <a:endParaRPr lang="en-US" dirty="0"/>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053F52D0-F520-424D-8BB7-9B4FDFFB7915}" type="slidenum">
              <a:rPr lang="nb-NO" altLang="nb-NO" smtClean="0"/>
              <a:pPr/>
              <a:t>‹#›</a:t>
            </a:fld>
            <a:endParaRPr lang="nb-NO" altLang="nb-NO"/>
          </a:p>
        </p:txBody>
      </p:sp>
    </p:spTree>
    <p:extLst>
      <p:ext uri="{BB962C8B-B14F-4D97-AF65-F5344CB8AC3E}">
        <p14:creationId xmlns:p14="http://schemas.microsoft.com/office/powerpoint/2010/main" val="26167340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Date Placeholder 2"/>
          <p:cNvSpPr>
            <a:spLocks noGrp="1"/>
          </p:cNvSpPr>
          <p:nvPr>
            <p:ph type="dt" sz="half" idx="10"/>
          </p:nvPr>
        </p:nvSpPr>
        <p:spPr/>
        <p:txBody>
          <a:bodyPr/>
          <a:lstStyle/>
          <a:p>
            <a:pPr>
              <a:defRPr/>
            </a:pPr>
            <a:fld id="{C38AD84A-86DF-4D3B-8408-90955B932640}" type="datetimeFigureOut">
              <a:rPr lang="en-US" smtClean="0"/>
              <a:pPr>
                <a:defRPr/>
              </a:pPr>
              <a:t>5/10/2023</a:t>
            </a:fld>
            <a:endParaRPr lang="en-US" dirty="0"/>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BAB53B95-DAB8-4CCD-BE74-9007FBE14CF8}" type="slidenum">
              <a:rPr lang="nb-NO" altLang="nb-NO" smtClean="0"/>
              <a:pPr/>
              <a:t>‹#›</a:t>
            </a:fld>
            <a:endParaRPr lang="nb-NO" altLang="nb-NO"/>
          </a:p>
        </p:txBody>
      </p:sp>
    </p:spTree>
    <p:extLst>
      <p:ext uri="{BB962C8B-B14F-4D97-AF65-F5344CB8AC3E}">
        <p14:creationId xmlns:p14="http://schemas.microsoft.com/office/powerpoint/2010/main" val="27769911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4970D6E1-881B-431A-A963-F9CE839D4C1F}" type="datetimeFigureOut">
              <a:rPr lang="en-US" smtClean="0"/>
              <a:pPr>
                <a:defRPr/>
              </a:pPr>
              <a:t>5/10/2023</a:t>
            </a:fld>
            <a:endParaRPr lang="en-US" dirty="0"/>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fld id="{D5EB1E6E-BECA-4B0F-B2A6-B78195A6FD58}" type="slidenum">
              <a:rPr lang="nb-NO" altLang="nb-NO" smtClean="0"/>
              <a:pPr/>
              <a:t>‹#›</a:t>
            </a:fld>
            <a:endParaRPr lang="nb-NO" altLang="nb-NO"/>
          </a:p>
        </p:txBody>
      </p:sp>
    </p:spTree>
    <p:extLst>
      <p:ext uri="{BB962C8B-B14F-4D97-AF65-F5344CB8AC3E}">
        <p14:creationId xmlns:p14="http://schemas.microsoft.com/office/powerpoint/2010/main" val="32673423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nb-NO"/>
              <a:t>Klikk for å redigere tittelstil</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Date Placeholder 4"/>
          <p:cNvSpPr>
            <a:spLocks noGrp="1"/>
          </p:cNvSpPr>
          <p:nvPr>
            <p:ph type="dt" sz="half" idx="10"/>
          </p:nvPr>
        </p:nvSpPr>
        <p:spPr/>
        <p:txBody>
          <a:bodyPr/>
          <a:lstStyle/>
          <a:p>
            <a:pPr>
              <a:defRPr/>
            </a:pPr>
            <a:fld id="{C567940A-D914-46AB-9992-1B53A41156C3}" type="datetimeFigureOut">
              <a:rPr lang="en-US" smtClean="0"/>
              <a:pPr>
                <a:defRPr/>
              </a:pPr>
              <a:t>5/10/2023</a:t>
            </a:fld>
            <a:endParaRPr lang="en-US" dirty="0"/>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053F52D0-F520-424D-8BB7-9B4FDFFB7915}" type="slidenum">
              <a:rPr lang="nb-NO" altLang="nb-NO" smtClean="0"/>
              <a:pPr/>
              <a:t>‹#›</a:t>
            </a:fld>
            <a:endParaRPr lang="nb-NO" altLang="nb-NO"/>
          </a:p>
        </p:txBody>
      </p:sp>
    </p:spTree>
    <p:extLst>
      <p:ext uri="{BB962C8B-B14F-4D97-AF65-F5344CB8AC3E}">
        <p14:creationId xmlns:p14="http://schemas.microsoft.com/office/powerpoint/2010/main" val="29459177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nb-NO"/>
              <a:t>Klikk for å redigere tittelstil</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Date Placeholder 4"/>
          <p:cNvSpPr>
            <a:spLocks noGrp="1"/>
          </p:cNvSpPr>
          <p:nvPr>
            <p:ph type="dt" sz="half" idx="10"/>
          </p:nvPr>
        </p:nvSpPr>
        <p:spPr/>
        <p:txBody>
          <a:bodyPr/>
          <a:lstStyle/>
          <a:p>
            <a:pPr>
              <a:defRPr/>
            </a:pPr>
            <a:fld id="{C567940A-D914-46AB-9992-1B53A41156C3}" type="datetimeFigureOut">
              <a:rPr lang="en-US" smtClean="0"/>
              <a:pPr>
                <a:defRPr/>
              </a:pPr>
              <a:t>5/10/2023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53F52D0-F520-424D-8BB7-9B4FDFFB7915}" type="slidenum">
              <a:rPr lang="nb-NO" altLang="nb-NO" smtClean="0"/>
              <a:pPr/>
              <a:t>‹#›</a:t>
            </a:fld>
            <a:endParaRPr lang="nb-NO" altLang="nb-NO"/>
          </a:p>
        </p:txBody>
      </p:sp>
    </p:spTree>
    <p:extLst>
      <p:ext uri="{BB962C8B-B14F-4D97-AF65-F5344CB8AC3E}">
        <p14:creationId xmlns:p14="http://schemas.microsoft.com/office/powerpoint/2010/main" val="15264043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nb-NO"/>
              <a:t>Klikk for å redigere tittelstil</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60000"/>
                    <a:lumOff val="40000"/>
                  </a:schemeClr>
                </a:solidFill>
              </a:defRPr>
            </a:lvl1pPr>
          </a:lstStyle>
          <a:p>
            <a:pPr>
              <a:defRPr/>
            </a:pPr>
            <a:fld id="{C567940A-D914-46AB-9992-1B53A41156C3}" type="datetimeFigureOut">
              <a:rPr lang="en-US" smtClean="0"/>
              <a:pPr>
                <a:defRPr/>
              </a:pPr>
              <a:t>5/10/2023</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60000"/>
                    <a:lumOff val="40000"/>
                  </a:schemeClr>
                </a:solidFill>
              </a:defRPr>
            </a:lvl1pPr>
          </a:lstStyle>
          <a:p>
            <a:pPr>
              <a:defRPr/>
            </a:pPr>
            <a:endParaRPr lang="en-US"/>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60000"/>
                    <a:lumOff val="40000"/>
                  </a:schemeClr>
                </a:solidFill>
              </a:defRPr>
            </a:lvl1pPr>
          </a:lstStyle>
          <a:p>
            <a:fld id="{053F52D0-F520-424D-8BB7-9B4FDFFB7915}" type="slidenum">
              <a:rPr lang="nb-NO" altLang="nb-NO" smtClean="0"/>
              <a:pPr/>
              <a:t>‹#›</a:t>
            </a:fld>
            <a:endParaRPr lang="nb-NO" altLang="nb-NO"/>
          </a:p>
        </p:txBody>
      </p:sp>
    </p:spTree>
    <p:extLst>
      <p:ext uri="{BB962C8B-B14F-4D97-AF65-F5344CB8AC3E}">
        <p14:creationId xmlns:p14="http://schemas.microsoft.com/office/powerpoint/2010/main" val="649128855"/>
      </p:ext>
    </p:extLst>
  </p:cSld>
  <p:clrMap bg1="lt1" tx1="dk1" bg2="lt2" tx2="dk2" accent1="accent1" accent2="accent2" accent3="accent3" accent4="accent4" accent5="accent5" accent6="accent6" hlink="hlink" folHlink="folHlink"/>
  <p:sldLayoutIdLst>
    <p:sldLayoutId id="2147484000" r:id="rId1"/>
    <p:sldLayoutId id="2147484001" r:id="rId2"/>
    <p:sldLayoutId id="2147484002" r:id="rId3"/>
    <p:sldLayoutId id="2147484003" r:id="rId4"/>
    <p:sldLayoutId id="2147484004" r:id="rId5"/>
    <p:sldLayoutId id="2147484005" r:id="rId6"/>
    <p:sldLayoutId id="2147484006" r:id="rId7"/>
    <p:sldLayoutId id="2147484007" r:id="rId8"/>
    <p:sldLayoutId id="2147484008" r:id="rId9"/>
    <p:sldLayoutId id="2147484009" r:id="rId10"/>
    <p:sldLayoutId id="2147484010" r:id="rId11"/>
    <p:sldLayoutId id="2147484011" r:id="rId12"/>
    <p:sldLayoutId id="2147484012" r:id="rId13"/>
    <p:sldLayoutId id="2147484013" r:id="rId14"/>
    <p:sldLayoutId id="2147484014" r:id="rId15"/>
    <p:sldLayoutId id="2147484015" r:id="rId16"/>
    <p:sldLayoutId id="2147484016" r:id="rId17"/>
    <p:sldLayoutId id="2147484017" r:id="rId18"/>
  </p:sldLayoutIdLst>
  <p:txStyles>
    <p:titleStyle>
      <a:lvl1pPr algn="l" defTabSz="914400" rtl="0" eaLnBrk="1" latinLnBrk="0" hangingPunct="1">
        <a:lnSpc>
          <a:spcPct val="90000"/>
        </a:lnSpc>
        <a:spcBef>
          <a:spcPct val="0"/>
        </a:spcBef>
        <a:buNone/>
        <a:defRPr sz="5400" kern="1200" cap="all" baseline="0">
          <a:solidFill>
            <a:schemeClr val="accent1">
              <a:lumMod val="60000"/>
              <a:lumOff val="40000"/>
            </a:schemeClr>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lumMod val="60000"/>
            <a:lumOff val="40000"/>
          </a:schemeClr>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6.xml"/><Relationship Id="rId1" Type="http://schemas.openxmlformats.org/officeDocument/2006/relationships/slideLayout" Target="../slideLayouts/slideLayout18.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8.xml"/><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440BA669-D0F7-6018-FFAF-A38F97A118A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417436">
            <a:off x="1772824" y="1922650"/>
            <a:ext cx="7871882" cy="2197532"/>
          </a:xfrm>
          <a:prstGeom prst="rect">
            <a:avLst/>
          </a:prstGeom>
        </p:spPr>
      </p:pic>
      <p:sp>
        <p:nvSpPr>
          <p:cNvPr id="4" name="TekstSylinder 3">
            <a:extLst>
              <a:ext uri="{FF2B5EF4-FFF2-40B4-BE49-F238E27FC236}">
                <a16:creationId xmlns:a16="http://schemas.microsoft.com/office/drawing/2014/main" id="{BE56EAB5-58FB-DEC2-CF22-8118799E0904}"/>
              </a:ext>
            </a:extLst>
          </p:cNvPr>
          <p:cNvSpPr txBox="1"/>
          <p:nvPr/>
        </p:nvSpPr>
        <p:spPr>
          <a:xfrm rot="21388056">
            <a:off x="6782933" y="4632251"/>
            <a:ext cx="4039645" cy="1386020"/>
          </a:xfrm>
          <a:prstGeom prst="rect">
            <a:avLst/>
          </a:prstGeom>
          <a:noFill/>
        </p:spPr>
        <p:txBody>
          <a:bodyPr wrap="square" rtlCol="0">
            <a:spAutoFit/>
          </a:bodyPr>
          <a:lstStyle/>
          <a:p>
            <a:r>
              <a:rPr lang="nb-NO" sz="2800" dirty="0">
                <a:solidFill>
                  <a:schemeClr val="bg1"/>
                </a:solidFill>
                <a:latin typeface="Arial Black" panose="020B0A04020102020204" pitchFamily="34" charset="0"/>
              </a:rPr>
              <a:t>Politikerskolen i PP</a:t>
            </a:r>
          </a:p>
          <a:p>
            <a:pPr marL="0" marR="0" lvl="0" indent="0" algn="ctr" defTabSz="457200" rtl="0" eaLnBrk="1" fontAlgn="auto" latinLnBrk="0" hangingPunct="1">
              <a:lnSpc>
                <a:spcPct val="107000"/>
              </a:lnSpc>
              <a:spcBef>
                <a:spcPts val="0"/>
              </a:spcBef>
              <a:spcAft>
                <a:spcPts val="800"/>
              </a:spcAft>
              <a:buClrTx/>
              <a:buSzTx/>
              <a:buFontTx/>
              <a:buNone/>
              <a:tabLst/>
              <a:defRPr/>
            </a:pPr>
            <a:r>
              <a:rPr kumimoji="0" lang="nb-NO" sz="2000" b="1" i="0" u="none" strike="noStrike" kern="1200" cap="none" spc="0" normalizeH="0" baseline="0" noProof="0" dirty="0">
                <a:ln>
                  <a:noFill/>
                </a:ln>
                <a:solidFill>
                  <a:schemeClr val="bg1"/>
                </a:solidFill>
                <a:effectLst/>
                <a:uLnTx/>
                <a:uFillTx/>
                <a:latin typeface="Calibri Light" panose="020F0302020204030204" pitchFamily="34" charset="0"/>
                <a:ea typeface="Times New Roman" panose="02020603050405020304" pitchFamily="18" charset="0"/>
                <a:cs typeface="Times New Roman" panose="02020603050405020304" pitchFamily="18" charset="0"/>
              </a:rPr>
              <a:t>Studiearbeid styrker Pensjonistpartiet</a:t>
            </a:r>
            <a:endParaRPr kumimoji="0" lang="nb-NO" sz="2000" b="0" i="0" u="none" strike="noStrike" kern="120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Times New Roman" panose="02020603050405020304" pitchFamily="18" charset="0"/>
            </a:endParaRPr>
          </a:p>
          <a:p>
            <a:endParaRPr lang="nb-NO" sz="2800" dirty="0">
              <a:solidFill>
                <a:schemeClr val="bg1"/>
              </a:solidFill>
              <a:latin typeface="Arial Black" panose="020B0A04020102020204" pitchFamily="34" charset="0"/>
            </a:endParaRPr>
          </a:p>
        </p:txBody>
      </p:sp>
      <p:sp>
        <p:nvSpPr>
          <p:cNvPr id="7" name="Undertittel 6">
            <a:extLst>
              <a:ext uri="{FF2B5EF4-FFF2-40B4-BE49-F238E27FC236}">
                <a16:creationId xmlns:a16="http://schemas.microsoft.com/office/drawing/2014/main" id="{E8598E78-E18A-CF45-A28C-267DBC4E3B9D}"/>
              </a:ext>
            </a:extLst>
          </p:cNvPr>
          <p:cNvSpPr>
            <a:spLocks noGrp="1"/>
          </p:cNvSpPr>
          <p:nvPr>
            <p:ph type="subTitle" idx="1"/>
          </p:nvPr>
        </p:nvSpPr>
        <p:spPr>
          <a:xfrm rot="21413575">
            <a:off x="646083" y="683177"/>
            <a:ext cx="9037531" cy="756794"/>
          </a:xfrm>
        </p:spPr>
        <p:txBody>
          <a:bodyPr/>
          <a:lstStyle/>
          <a:p>
            <a:pPr algn="ctr"/>
            <a:r>
              <a:rPr lang="nb-NO" sz="4400" dirty="0">
                <a:solidFill>
                  <a:schemeClr val="accent2">
                    <a:lumMod val="75000"/>
                  </a:schemeClr>
                </a:solidFill>
              </a:rPr>
              <a:t>ORGANISASJONEN</a:t>
            </a:r>
          </a:p>
        </p:txBody>
      </p:sp>
      <p:sp>
        <p:nvSpPr>
          <p:cNvPr id="6" name="TekstSylinder 5">
            <a:extLst>
              <a:ext uri="{FF2B5EF4-FFF2-40B4-BE49-F238E27FC236}">
                <a16:creationId xmlns:a16="http://schemas.microsoft.com/office/drawing/2014/main" id="{EA546795-407C-76C0-14EF-3E3E17120536}"/>
              </a:ext>
            </a:extLst>
          </p:cNvPr>
          <p:cNvSpPr txBox="1"/>
          <p:nvPr/>
        </p:nvSpPr>
        <p:spPr>
          <a:xfrm rot="21378513">
            <a:off x="911424" y="5167645"/>
            <a:ext cx="2088232" cy="646331"/>
          </a:xfrm>
          <a:prstGeom prst="rect">
            <a:avLst/>
          </a:prstGeom>
          <a:noFill/>
        </p:spPr>
        <p:txBody>
          <a:bodyPr wrap="square" rtlCol="0">
            <a:spAutoFit/>
          </a:bodyPr>
          <a:lstStyle/>
          <a:p>
            <a:r>
              <a:rPr lang="nb-NO" sz="3600" dirty="0">
                <a:solidFill>
                  <a:schemeClr val="bg1"/>
                </a:solidFill>
              </a:rPr>
              <a:t>DEL 1</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Sylinder 3">
            <a:extLst>
              <a:ext uri="{FF2B5EF4-FFF2-40B4-BE49-F238E27FC236}">
                <a16:creationId xmlns:a16="http://schemas.microsoft.com/office/drawing/2014/main" id="{39A0FFA5-9003-C296-1954-DCC930D1FF5F}"/>
              </a:ext>
            </a:extLst>
          </p:cNvPr>
          <p:cNvSpPr txBox="1"/>
          <p:nvPr/>
        </p:nvSpPr>
        <p:spPr>
          <a:xfrm>
            <a:off x="191344" y="116633"/>
            <a:ext cx="3168352" cy="646331"/>
          </a:xfrm>
          <a:prstGeom prst="rect">
            <a:avLst/>
          </a:prstGeom>
          <a:noFill/>
        </p:spPr>
        <p:txBody>
          <a:bodyPr wrap="square" rtlCol="0">
            <a:spAutoFit/>
          </a:bodyPr>
          <a:lstStyle/>
          <a:p>
            <a:r>
              <a:rPr lang="nb-NO" dirty="0">
                <a:solidFill>
                  <a:schemeClr val="accent2">
                    <a:lumMod val="75000"/>
                  </a:schemeClr>
                </a:solidFill>
              </a:rPr>
              <a:t>Del 1. </a:t>
            </a:r>
          </a:p>
          <a:p>
            <a:endParaRPr lang="nb-NO" dirty="0">
              <a:solidFill>
                <a:schemeClr val="accent2">
                  <a:lumMod val="75000"/>
                </a:schemeClr>
              </a:solidFill>
            </a:endParaRPr>
          </a:p>
        </p:txBody>
      </p:sp>
      <p:sp>
        <p:nvSpPr>
          <p:cNvPr id="6" name="TekstSylinder 5">
            <a:extLst>
              <a:ext uri="{FF2B5EF4-FFF2-40B4-BE49-F238E27FC236}">
                <a16:creationId xmlns:a16="http://schemas.microsoft.com/office/drawing/2014/main" id="{B1BB70E2-ECB2-0F9C-D4DE-EFF2F3A3E0B5}"/>
              </a:ext>
            </a:extLst>
          </p:cNvPr>
          <p:cNvSpPr txBox="1"/>
          <p:nvPr/>
        </p:nvSpPr>
        <p:spPr>
          <a:xfrm>
            <a:off x="6672064" y="5517232"/>
            <a:ext cx="5053948" cy="83792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2800" b="0"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Politikerskolen i PP</a:t>
            </a:r>
          </a:p>
          <a:p>
            <a:pPr marL="0" marR="0" lvl="0" indent="0" defTabSz="457200" rtl="0" eaLnBrk="1" fontAlgn="auto" latinLnBrk="0" hangingPunct="1">
              <a:lnSpc>
                <a:spcPct val="107000"/>
              </a:lnSpc>
              <a:spcBef>
                <a:spcPts val="0"/>
              </a:spcBef>
              <a:spcAft>
                <a:spcPts val="800"/>
              </a:spcAft>
              <a:buClrTx/>
              <a:buSzTx/>
              <a:buFontTx/>
              <a:buNone/>
              <a:tabLst/>
              <a:defRPr/>
            </a:pPr>
            <a:r>
              <a:rPr kumimoji="0" lang="nb-NO" sz="2000" b="1" i="0" u="none" strike="noStrike" kern="1200" cap="none" spc="0" normalizeH="0" baseline="0" noProof="0" dirty="0">
                <a:ln>
                  <a:noFill/>
                </a:ln>
                <a:solidFill>
                  <a:prstClr val="white"/>
                </a:solidFill>
                <a:effectLst/>
                <a:uLnTx/>
                <a:uFillTx/>
                <a:latin typeface="Calibri Light" panose="020F0302020204030204" pitchFamily="34" charset="0"/>
                <a:ea typeface="Times New Roman" panose="02020603050405020304" pitchFamily="18" charset="0"/>
                <a:cs typeface="Times New Roman" panose="02020603050405020304" pitchFamily="18" charset="0"/>
              </a:rPr>
              <a:t>Studiearbeid styrker Pensjonistpartiet</a:t>
            </a:r>
            <a:endParaRPr kumimoji="0" lang="nb-NO" sz="20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8" name="TekstSylinder 7">
            <a:extLst>
              <a:ext uri="{FF2B5EF4-FFF2-40B4-BE49-F238E27FC236}">
                <a16:creationId xmlns:a16="http://schemas.microsoft.com/office/drawing/2014/main" id="{FF173DE5-FBF2-EC19-158B-0CDB86891ABE}"/>
              </a:ext>
            </a:extLst>
          </p:cNvPr>
          <p:cNvSpPr txBox="1"/>
          <p:nvPr/>
        </p:nvSpPr>
        <p:spPr>
          <a:xfrm>
            <a:off x="479376" y="762964"/>
            <a:ext cx="10801200" cy="2893100"/>
          </a:xfrm>
          <a:prstGeom prst="rect">
            <a:avLst/>
          </a:prstGeom>
          <a:noFill/>
        </p:spPr>
        <p:txBody>
          <a:bodyPr wrap="square" rtlCol="0">
            <a:spAutoFit/>
          </a:bodyPr>
          <a:lstStyle/>
          <a:p>
            <a:pPr marL="285750" indent="-285750">
              <a:buFont typeface="Arial" panose="020B0604020202020204" pitchFamily="34" charset="0"/>
              <a:buChar char="•"/>
            </a:pPr>
            <a:r>
              <a:rPr lang="nb-NO" sz="1400" b="1" dirty="0">
                <a:latin typeface="Arial" panose="020B0604020202020204" pitchFamily="34" charset="0"/>
                <a:cs typeface="Arial" panose="020B0604020202020204" pitchFamily="34" charset="0"/>
              </a:rPr>
              <a:t>Studieplanen er et hjelpemiddel for tillitsvalgte og medlemmer i partiet. </a:t>
            </a:r>
          </a:p>
          <a:p>
            <a:endParaRPr lang="nb-NO" sz="14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nb-NO" sz="1400" b="1" dirty="0">
                <a:latin typeface="Arial" panose="020B0604020202020204" pitchFamily="34" charset="0"/>
                <a:cs typeface="Arial" panose="020B0604020202020204" pitchFamily="34" charset="0"/>
              </a:rPr>
              <a:t>Målet med gjennomføring av kurset er å styrke oss som partifeller, være et samlet parti med samme mål, god forståelse av organisatorisk arbeid og lover og regler for Pensjonistpartiet.</a:t>
            </a:r>
          </a:p>
          <a:p>
            <a:endParaRPr lang="nb-NO" sz="14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nb-NO" sz="1400" b="1" dirty="0">
                <a:latin typeface="Arial" panose="020B0604020202020204" pitchFamily="34" charset="0"/>
                <a:cs typeface="Arial" panose="020B0604020202020204" pitchFamily="34" charset="0"/>
              </a:rPr>
              <a:t>Vår kraftkilde er våre tillitsvalgte og medlemmer. Livserfaring, kunnskap og kompetanse er vår kraft. Dette kan brukes for å nå de politiske målene vi har satt oss.</a:t>
            </a:r>
          </a:p>
          <a:p>
            <a:pPr marL="285750" indent="-285750">
              <a:buFont typeface="Arial" panose="020B0604020202020204" pitchFamily="34" charset="0"/>
              <a:buChar char="•"/>
            </a:pPr>
            <a:endParaRPr lang="nb-NO" sz="14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nb-NO" sz="1400" b="1" dirty="0">
                <a:latin typeface="Arial" panose="020B0604020202020204" pitchFamily="34" charset="0"/>
                <a:cs typeface="Arial" panose="020B0604020202020204" pitchFamily="34" charset="0"/>
              </a:rPr>
              <a:t>Politikerskolen er delt opp i delkurs som tar for seg organisasjonsarbeid, valgarbeid og tale og debatt teknikk, presse med mer. </a:t>
            </a:r>
          </a:p>
          <a:p>
            <a:pPr marL="285750" indent="-285750">
              <a:buFont typeface="Arial" panose="020B0604020202020204" pitchFamily="34" charset="0"/>
              <a:buChar char="•"/>
            </a:pPr>
            <a:r>
              <a:rPr lang="nb-NO" sz="1400" b="1" dirty="0">
                <a:latin typeface="Arial" panose="020B0604020202020204" pitchFamily="34" charset="0"/>
                <a:cs typeface="Arial" panose="020B0604020202020204" pitchFamily="34" charset="0"/>
              </a:rPr>
              <a:t>Del 1 som vi starter med her tar for seg organisasjonen Pensjonistpartiet, lover og regler og handlingsplan. </a:t>
            </a:r>
          </a:p>
          <a:p>
            <a:pPr algn="ctr"/>
            <a:endParaRPr lang="nb-NO" sz="1400" b="1" dirty="0">
              <a:latin typeface="Arial" panose="020B0604020202020204" pitchFamily="34" charset="0"/>
              <a:cs typeface="Arial" panose="020B0604020202020204" pitchFamily="34" charset="0"/>
            </a:endParaRPr>
          </a:p>
          <a:p>
            <a:pPr algn="ctr"/>
            <a:r>
              <a:rPr lang="nb-NO" sz="1400" b="1" dirty="0">
                <a:latin typeface="Arial" panose="020B0604020202020204" pitchFamily="34" charset="0"/>
                <a:cs typeface="Arial" panose="020B0604020202020204" pitchFamily="34" charset="0"/>
              </a:rPr>
              <a:t>LYKKE TIL</a:t>
            </a:r>
          </a:p>
        </p:txBody>
      </p:sp>
      <p:sp>
        <p:nvSpPr>
          <p:cNvPr id="9" name="TekstSylinder 8">
            <a:extLst>
              <a:ext uri="{FF2B5EF4-FFF2-40B4-BE49-F238E27FC236}">
                <a16:creationId xmlns:a16="http://schemas.microsoft.com/office/drawing/2014/main" id="{05A95170-3D00-CEDB-C1B1-C2663D9C370E}"/>
              </a:ext>
            </a:extLst>
          </p:cNvPr>
          <p:cNvSpPr txBox="1"/>
          <p:nvPr/>
        </p:nvSpPr>
        <p:spPr>
          <a:xfrm>
            <a:off x="767408" y="4293096"/>
            <a:ext cx="2304256" cy="1256883"/>
          </a:xfrm>
          <a:prstGeom prst="rect">
            <a:avLst/>
          </a:prstGeom>
          <a:noFill/>
        </p:spPr>
        <p:txBody>
          <a:bodyPr wrap="square" rtlCol="0">
            <a:spAutoFit/>
          </a:bodyPr>
          <a:lstStyle/>
          <a:p>
            <a:pPr>
              <a:lnSpc>
                <a:spcPct val="107000"/>
              </a:lnSpc>
              <a:spcAft>
                <a:spcPts val="800"/>
              </a:spcAft>
            </a:pPr>
            <a:r>
              <a:rPr lang="nb-NO" sz="1800" b="1" kern="1200" dirty="0">
                <a:solidFill>
                  <a:srgbClr val="4472C4"/>
                </a:solidFill>
                <a:effectLst/>
                <a:latin typeface="Calibri Light" panose="020F0302020204030204" pitchFamily="34" charset="0"/>
                <a:ea typeface="Times New Roman" panose="02020603050405020304" pitchFamily="18" charset="0"/>
                <a:cs typeface="Times New Roman" panose="02020603050405020304" pitchFamily="18" charset="0"/>
              </a:rPr>
              <a:t>Med hilsen</a:t>
            </a:r>
          </a:p>
          <a:p>
            <a:pPr>
              <a:lnSpc>
                <a:spcPct val="107000"/>
              </a:lnSpc>
              <a:spcAft>
                <a:spcPts val="800"/>
              </a:spcAft>
            </a:pPr>
            <a:r>
              <a:rPr lang="nb-NO" sz="1200" b="1" i="1" kern="1200" dirty="0">
                <a:solidFill>
                  <a:srgbClr val="4472C4"/>
                </a:solidFill>
                <a:effectLst/>
                <a:latin typeface="Calibri Light" panose="020F0302020204030204" pitchFamily="34" charset="0"/>
                <a:ea typeface="Times New Roman" panose="02020603050405020304" pitchFamily="18" charset="0"/>
                <a:cs typeface="Times New Roman" panose="02020603050405020304" pitchFamily="18" charset="0"/>
              </a:rPr>
              <a:t>Britt Hege Monsen Vestlie</a:t>
            </a:r>
            <a:endParaRPr lang="nb-NO"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b-NO" sz="1200" b="1" i="1" kern="1200" dirty="0">
                <a:solidFill>
                  <a:srgbClr val="4472C4"/>
                </a:solidFill>
                <a:effectLst/>
                <a:latin typeface="Calibri Light" panose="020F0302020204030204" pitchFamily="34" charset="0"/>
                <a:ea typeface="Times New Roman" panose="02020603050405020304" pitchFamily="18" charset="0"/>
                <a:cs typeface="Times New Roman" panose="02020603050405020304" pitchFamily="18" charset="0"/>
              </a:rPr>
              <a:t>Studieleder</a:t>
            </a:r>
            <a:endParaRPr lang="nb-NO"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nb-NO" sz="105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 name="Bilde 9">
            <a:extLst>
              <a:ext uri="{FF2B5EF4-FFF2-40B4-BE49-F238E27FC236}">
                <a16:creationId xmlns:a16="http://schemas.microsoft.com/office/drawing/2014/main" id="{522EAD01-1F0A-74DE-AFA2-A26411425A5E}"/>
              </a:ext>
            </a:extLst>
          </p:cNvPr>
          <p:cNvPicPr>
            <a:picLocks noChangeAspect="1"/>
          </p:cNvPicPr>
          <p:nvPr/>
        </p:nvPicPr>
        <p:blipFill>
          <a:blip r:embed="rId2"/>
          <a:stretch>
            <a:fillRect/>
          </a:stretch>
        </p:blipFill>
        <p:spPr>
          <a:xfrm>
            <a:off x="465988" y="5728911"/>
            <a:ext cx="2432515" cy="414564"/>
          </a:xfrm>
          <a:prstGeom prst="rect">
            <a:avLst/>
          </a:prstGeom>
        </p:spPr>
      </p:pic>
    </p:spTree>
    <p:extLst>
      <p:ext uri="{BB962C8B-B14F-4D97-AF65-F5344CB8AC3E}">
        <p14:creationId xmlns:p14="http://schemas.microsoft.com/office/powerpoint/2010/main" val="38211604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p:cNvSpPr>
            <a:spLocks noGrp="1" noChangeArrowheads="1"/>
          </p:cNvSpPr>
          <p:nvPr>
            <p:ph idx="1"/>
          </p:nvPr>
        </p:nvSpPr>
        <p:spPr>
          <a:xfrm>
            <a:off x="407368" y="260648"/>
            <a:ext cx="10585176" cy="4320480"/>
          </a:xfrm>
        </p:spPr>
        <p:txBody>
          <a:bodyPr>
            <a:normAutofit fontScale="77500" lnSpcReduction="20000"/>
          </a:bodyPr>
          <a:lstStyle/>
          <a:p>
            <a:pPr algn="ctr">
              <a:lnSpc>
                <a:spcPct val="107000"/>
              </a:lnSpc>
              <a:spcAft>
                <a:spcPts val="800"/>
              </a:spcAft>
            </a:pPr>
            <a:r>
              <a:rPr lang="nb-NO" sz="2400" b="1" u="sng" dirty="0">
                <a:latin typeface="Calibri" panose="020F0502020204030204" pitchFamily="34" charset="0"/>
                <a:ea typeface="Calibri" panose="020F0502020204030204" pitchFamily="34" charset="0"/>
                <a:cs typeface="Times New Roman" panose="02020603050405020304" pitchFamily="18" charset="0"/>
              </a:rPr>
              <a:t>Formål, oppbygging og historie</a:t>
            </a:r>
          </a:p>
          <a:p>
            <a:pPr algn="ctr">
              <a:lnSpc>
                <a:spcPct val="107000"/>
              </a:lnSpc>
              <a:spcAft>
                <a:spcPts val="800"/>
              </a:spcAft>
            </a:pPr>
            <a:endParaRPr lang="nb-NO"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b-NO" sz="1700" b="1" dirty="0">
                <a:latin typeface="Calibri" panose="020F0502020204030204" pitchFamily="34" charset="0"/>
                <a:ea typeface="Calibri" panose="020F0502020204030204" pitchFamily="34" charset="0"/>
                <a:cs typeface="Times New Roman" panose="02020603050405020304" pitchFamily="18" charset="0"/>
              </a:rPr>
              <a:t>Pensjonistpartiet avholdt sitt første landsmøte den 12-14 april 1985.</a:t>
            </a:r>
            <a:endParaRPr lang="nb-NO" sz="17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b-NO" sz="1700" b="1" dirty="0">
                <a:latin typeface="Calibri" panose="020F0502020204030204" pitchFamily="34" charset="0"/>
                <a:ea typeface="Calibri" panose="020F0502020204030204" pitchFamily="34" charset="0"/>
                <a:cs typeface="Times New Roman" panose="02020603050405020304" pitchFamily="18" charset="0"/>
              </a:rPr>
              <a:t>Det ble registrert som politisk parti den 6. mai 1985 hos Notarius publicus i Oslo.</a:t>
            </a:r>
            <a:endParaRPr lang="nb-NO" sz="17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b-NO" sz="1700" b="1" dirty="0">
                <a:latin typeface="Calibri" panose="020F0502020204030204" pitchFamily="34" charset="0"/>
                <a:ea typeface="Calibri" panose="020F0502020204030204" pitchFamily="34" charset="0"/>
                <a:cs typeface="Times New Roman" panose="02020603050405020304" pitchFamily="18" charset="0"/>
              </a:rPr>
              <a:t>Pensjonistpartiet er et demokratisk blokkuavhengig parti som bygger sitt arbeid på norsk kulturarv, grunnlovens og rettstatens prinsipper, og en styrking av folkestyret. </a:t>
            </a:r>
          </a:p>
          <a:p>
            <a:pPr>
              <a:lnSpc>
                <a:spcPct val="107000"/>
              </a:lnSpc>
              <a:spcAft>
                <a:spcPts val="800"/>
              </a:spcAft>
            </a:pPr>
            <a:r>
              <a:rPr lang="nb-NO" sz="1700" b="1" dirty="0">
                <a:latin typeface="Calibri" panose="020F0502020204030204" pitchFamily="34" charset="0"/>
                <a:ea typeface="Calibri" panose="020F0502020204030204" pitchFamily="34" charset="0"/>
                <a:cs typeface="Calibri" panose="020F0502020204030204" pitchFamily="34" charset="0"/>
              </a:rPr>
              <a:t>Grunnlaget for Pensjonistpartiets organisatoriske og politiske virksomhet er nedfelt i program og vedtekter. Alle tillitsvalgte skal følge vedtekter, partiprogram og gyldige vedtak</a:t>
            </a:r>
            <a:endParaRPr lang="nb-NO" sz="17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b-NO" sz="1700" b="1" dirty="0">
                <a:latin typeface="Calibri" panose="020F0502020204030204" pitchFamily="34" charset="0"/>
                <a:ea typeface="Calibri" panose="020F0502020204030204" pitchFamily="34" charset="0"/>
                <a:cs typeface="Times New Roman" panose="02020603050405020304" pitchFamily="18" charset="0"/>
              </a:rPr>
              <a:t>Pensjonistpartiet skal arbeide for bedre velferd for alle grupper i vårt samfunn, med særlig vekt på svakere grupper.</a:t>
            </a:r>
          </a:p>
          <a:p>
            <a:pPr marR="48895">
              <a:lnSpc>
                <a:spcPct val="107000"/>
              </a:lnSpc>
              <a:spcAft>
                <a:spcPts val="800"/>
              </a:spcAft>
            </a:pPr>
            <a:r>
              <a:rPr lang="nb-NO" sz="1800" b="1" dirty="0">
                <a:latin typeface="Calibri" panose="020F0502020204030204" pitchFamily="34" charset="0"/>
                <a:ea typeface="Calibri" panose="020F0502020204030204" pitchFamily="34" charset="0"/>
                <a:cs typeface="Calibri" panose="020F0502020204030204" pitchFamily="34" charset="0"/>
              </a:rPr>
              <a:t>Pensjonistpartiet arbeider for å skape et samfunn som er bedre å leve i for alle.</a:t>
            </a:r>
            <a:endParaRPr lang="nb-NO" sz="1400" dirty="0">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800"/>
              </a:spcAft>
            </a:pPr>
            <a:r>
              <a:rPr lang="nb-NO" sz="1800" b="1" dirty="0">
                <a:latin typeface="Calibri" panose="020F0502020204030204" pitchFamily="34" charset="0"/>
                <a:ea typeface="Calibri" panose="020F0502020204030204" pitchFamily="34" charset="0"/>
                <a:cs typeface="Calibri" panose="020F0502020204030204" pitchFamily="34" charset="0"/>
              </a:rPr>
              <a:t>Pensjonistpartiet vil arbeide for at særlig utsatte grupper skal ha samme muligheter til samfunnsdeltakelse og inntektsutvikling som alle andre.</a:t>
            </a:r>
            <a:endParaRPr lang="nb-NO"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nb-NO" sz="1700" dirty="0">
              <a:latin typeface="Calibri" panose="020F0502020204030204" pitchFamily="34" charset="0"/>
              <a:ea typeface="Calibri" panose="020F0502020204030204" pitchFamily="34" charset="0"/>
              <a:cs typeface="Times New Roman" panose="02020603050405020304" pitchFamily="18" charset="0"/>
            </a:endParaRPr>
          </a:p>
          <a:p>
            <a:pPr algn="ctr" eaLnBrk="1" hangingPunct="1">
              <a:buFontTx/>
              <a:buNone/>
            </a:pPr>
            <a:endParaRPr lang="nb-NO" altLang="nb-NO" dirty="0">
              <a:latin typeface="Arial Black" panose="020B0A04020102020204" pitchFamily="34" charset="0"/>
            </a:endParaRPr>
          </a:p>
        </p:txBody>
      </p:sp>
      <p:sp>
        <p:nvSpPr>
          <p:cNvPr id="2" name="TekstSylinder 1">
            <a:extLst>
              <a:ext uri="{FF2B5EF4-FFF2-40B4-BE49-F238E27FC236}">
                <a16:creationId xmlns:a16="http://schemas.microsoft.com/office/drawing/2014/main" id="{767A139E-D4A3-6FE2-2B03-D56546EB1766}"/>
              </a:ext>
            </a:extLst>
          </p:cNvPr>
          <p:cNvSpPr txBox="1"/>
          <p:nvPr/>
        </p:nvSpPr>
        <p:spPr>
          <a:xfrm>
            <a:off x="335360" y="5733256"/>
            <a:ext cx="4104456" cy="523220"/>
          </a:xfrm>
          <a:prstGeom prst="rect">
            <a:avLst/>
          </a:prstGeom>
          <a:noFill/>
        </p:spPr>
        <p:txBody>
          <a:bodyPr wrap="square" rtlCol="0">
            <a:spAutoFit/>
          </a:bodyPr>
          <a:lstStyle/>
          <a:p>
            <a:r>
              <a:rPr lang="nb-NO" sz="2800" dirty="0">
                <a:solidFill>
                  <a:schemeClr val="bg1"/>
                </a:solidFill>
                <a:latin typeface="Arial Black" panose="020B0A04020102020204" pitchFamily="34" charset="0"/>
              </a:rPr>
              <a:t>Politikerskolen i PP</a:t>
            </a:r>
          </a:p>
        </p:txBody>
      </p:sp>
      <p:pic>
        <p:nvPicPr>
          <p:cNvPr id="3" name="Bilde 2">
            <a:extLst>
              <a:ext uri="{FF2B5EF4-FFF2-40B4-BE49-F238E27FC236}">
                <a16:creationId xmlns:a16="http://schemas.microsoft.com/office/drawing/2014/main" id="{DBFFB113-596B-231D-9227-0A45C42E9B9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56240" y="5733256"/>
            <a:ext cx="3504706" cy="647183"/>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animEffect transition="in" filter="diamond(in)">
                                      <p:cBhvr>
                                        <p:cTn id="7" dur="2000"/>
                                        <p:tgtEl>
                                          <p:spTgt spid="378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7891">
                                            <p:txEl>
                                              <p:pRg st="2" end="2"/>
                                            </p:txEl>
                                          </p:spTgt>
                                        </p:tgtEl>
                                        <p:attrNameLst>
                                          <p:attrName>style.visibility</p:attrName>
                                        </p:attrNameLst>
                                      </p:cBhvr>
                                      <p:to>
                                        <p:strVal val="visible"/>
                                      </p:to>
                                    </p:set>
                                    <p:animEffect transition="in" filter="diamond(in)">
                                      <p:cBhvr>
                                        <p:cTn id="12" dur="2000"/>
                                        <p:tgtEl>
                                          <p:spTgt spid="3789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37891">
                                            <p:txEl>
                                              <p:pRg st="3" end="3"/>
                                            </p:txEl>
                                          </p:spTgt>
                                        </p:tgtEl>
                                        <p:attrNameLst>
                                          <p:attrName>style.visibility</p:attrName>
                                        </p:attrNameLst>
                                      </p:cBhvr>
                                      <p:to>
                                        <p:strVal val="visible"/>
                                      </p:to>
                                    </p:set>
                                    <p:animEffect transition="in" filter="diamond(in)">
                                      <p:cBhvr>
                                        <p:cTn id="17" dur="2000"/>
                                        <p:tgtEl>
                                          <p:spTgt spid="37891">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37891">
                                            <p:txEl>
                                              <p:pRg st="4" end="4"/>
                                            </p:txEl>
                                          </p:spTgt>
                                        </p:tgtEl>
                                        <p:attrNameLst>
                                          <p:attrName>style.visibility</p:attrName>
                                        </p:attrNameLst>
                                      </p:cBhvr>
                                      <p:to>
                                        <p:strVal val="visible"/>
                                      </p:to>
                                    </p:set>
                                    <p:animEffect transition="in" filter="diamond(in)">
                                      <p:cBhvr>
                                        <p:cTn id="22" dur="2000"/>
                                        <p:tgtEl>
                                          <p:spTgt spid="37891">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37891">
                                            <p:txEl>
                                              <p:pRg st="5" end="5"/>
                                            </p:txEl>
                                          </p:spTgt>
                                        </p:tgtEl>
                                        <p:attrNameLst>
                                          <p:attrName>style.visibility</p:attrName>
                                        </p:attrNameLst>
                                      </p:cBhvr>
                                      <p:to>
                                        <p:strVal val="visible"/>
                                      </p:to>
                                    </p:set>
                                    <p:animEffect transition="in" filter="diamond(in)">
                                      <p:cBhvr>
                                        <p:cTn id="27" dur="2000"/>
                                        <p:tgtEl>
                                          <p:spTgt spid="37891">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37891">
                                            <p:txEl>
                                              <p:pRg st="6" end="6"/>
                                            </p:txEl>
                                          </p:spTgt>
                                        </p:tgtEl>
                                        <p:attrNameLst>
                                          <p:attrName>style.visibility</p:attrName>
                                        </p:attrNameLst>
                                      </p:cBhvr>
                                      <p:to>
                                        <p:strVal val="visible"/>
                                      </p:to>
                                    </p:set>
                                    <p:animEffect transition="in" filter="diamond(in)">
                                      <p:cBhvr>
                                        <p:cTn id="32" dur="2000"/>
                                        <p:tgtEl>
                                          <p:spTgt spid="37891">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grpId="0" nodeType="clickEffect">
                                  <p:stCondLst>
                                    <p:cond delay="0"/>
                                  </p:stCondLst>
                                  <p:childTnLst>
                                    <p:set>
                                      <p:cBhvr>
                                        <p:cTn id="36" dur="1" fill="hold">
                                          <p:stCondLst>
                                            <p:cond delay="0"/>
                                          </p:stCondLst>
                                        </p:cTn>
                                        <p:tgtEl>
                                          <p:spTgt spid="37891">
                                            <p:txEl>
                                              <p:pRg st="7" end="7"/>
                                            </p:txEl>
                                          </p:spTgt>
                                        </p:tgtEl>
                                        <p:attrNameLst>
                                          <p:attrName>style.visibility</p:attrName>
                                        </p:attrNameLst>
                                      </p:cBhvr>
                                      <p:to>
                                        <p:strVal val="visible"/>
                                      </p:to>
                                    </p:set>
                                    <p:animEffect transition="in" filter="diamond(in)">
                                      <p:cBhvr>
                                        <p:cTn id="37" dur="2000"/>
                                        <p:tgtEl>
                                          <p:spTgt spid="37891">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8" presetClass="entr" presetSubtype="16" fill="hold" grpId="0" nodeType="clickEffect">
                                  <p:stCondLst>
                                    <p:cond delay="0"/>
                                  </p:stCondLst>
                                  <p:childTnLst>
                                    <p:set>
                                      <p:cBhvr>
                                        <p:cTn id="41" dur="1" fill="hold">
                                          <p:stCondLst>
                                            <p:cond delay="0"/>
                                          </p:stCondLst>
                                        </p:cTn>
                                        <p:tgtEl>
                                          <p:spTgt spid="37891">
                                            <p:txEl>
                                              <p:pRg st="8" end="8"/>
                                            </p:txEl>
                                          </p:spTgt>
                                        </p:tgtEl>
                                        <p:attrNameLst>
                                          <p:attrName>style.visibility</p:attrName>
                                        </p:attrNameLst>
                                      </p:cBhvr>
                                      <p:to>
                                        <p:strVal val="visible"/>
                                      </p:to>
                                    </p:set>
                                    <p:animEffect transition="in" filter="diamond(in)">
                                      <p:cBhvr>
                                        <p:cTn id="42" dur="2000"/>
                                        <p:tgtEl>
                                          <p:spTgt spid="3789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3575720" y="606581"/>
            <a:ext cx="4240669" cy="323952"/>
          </a:xfrm>
        </p:spPr>
        <p:txBody>
          <a:bodyPr rtlCol="0">
            <a:noAutofit/>
          </a:bodyPr>
          <a:lstStyle/>
          <a:p>
            <a:pPr algn="ctr">
              <a:defRPr/>
            </a:pPr>
            <a:r>
              <a:rPr lang="nb-NO" altLang="nb-NO" sz="2000" dirty="0">
                <a:solidFill>
                  <a:schemeClr val="accent2">
                    <a:lumMod val="75000"/>
                  </a:schemeClr>
                </a:solidFill>
                <a:latin typeface="Arial Black" panose="020B0A04020102020204" pitchFamily="34" charset="0"/>
              </a:rPr>
              <a:t>Organisasjonskart</a:t>
            </a:r>
          </a:p>
        </p:txBody>
      </p:sp>
      <p:sp>
        <p:nvSpPr>
          <p:cNvPr id="10243" name="Rectangle 3"/>
          <p:cNvSpPr>
            <a:spLocks noGrp="1" noChangeArrowheads="1"/>
          </p:cNvSpPr>
          <p:nvPr>
            <p:ph idx="1"/>
          </p:nvPr>
        </p:nvSpPr>
        <p:spPr>
          <a:xfrm>
            <a:off x="1559496" y="1916832"/>
            <a:ext cx="6782617" cy="3600399"/>
          </a:xfrm>
        </p:spPr>
        <p:txBody>
          <a:bodyPr>
            <a:normAutofit/>
          </a:bodyPr>
          <a:lstStyle/>
          <a:p>
            <a:pPr marL="0" indent="0" eaLnBrk="1" hangingPunct="1">
              <a:buNone/>
            </a:pPr>
            <a:endParaRPr lang="nb-NO" altLang="nb-NO" sz="2400" dirty="0">
              <a:latin typeface="Arial Black" panose="020B0A04020102020204" pitchFamily="34" charset="0"/>
            </a:endParaRPr>
          </a:p>
          <a:p>
            <a:pPr eaLnBrk="1" hangingPunct="1">
              <a:buFontTx/>
              <a:buNone/>
            </a:pPr>
            <a:endParaRPr lang="nb-NO" altLang="nb-NO" dirty="0"/>
          </a:p>
        </p:txBody>
      </p:sp>
      <p:pic>
        <p:nvPicPr>
          <p:cNvPr id="2" name="Bilde 1">
            <a:extLst>
              <a:ext uri="{FF2B5EF4-FFF2-40B4-BE49-F238E27FC236}">
                <a16:creationId xmlns:a16="http://schemas.microsoft.com/office/drawing/2014/main" id="{DBDED1BB-DC8B-1A97-D0F5-1F83847D1AD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63495" y="5733256"/>
            <a:ext cx="3240583" cy="598410"/>
          </a:xfrm>
          <a:prstGeom prst="rect">
            <a:avLst/>
          </a:prstGeom>
        </p:spPr>
      </p:pic>
      <p:sp>
        <p:nvSpPr>
          <p:cNvPr id="3" name="TekstSylinder 2">
            <a:extLst>
              <a:ext uri="{FF2B5EF4-FFF2-40B4-BE49-F238E27FC236}">
                <a16:creationId xmlns:a16="http://schemas.microsoft.com/office/drawing/2014/main" id="{B360BB5E-4347-5FF9-23FD-8519C1398ACA}"/>
              </a:ext>
            </a:extLst>
          </p:cNvPr>
          <p:cNvSpPr txBox="1"/>
          <p:nvPr/>
        </p:nvSpPr>
        <p:spPr>
          <a:xfrm>
            <a:off x="335360" y="5733256"/>
            <a:ext cx="4104456" cy="523220"/>
          </a:xfrm>
          <a:prstGeom prst="rect">
            <a:avLst/>
          </a:prstGeom>
          <a:noFill/>
        </p:spPr>
        <p:txBody>
          <a:bodyPr wrap="square" rtlCol="0">
            <a:spAutoFit/>
          </a:bodyPr>
          <a:lstStyle/>
          <a:p>
            <a:r>
              <a:rPr lang="nb-NO" sz="2800" dirty="0">
                <a:solidFill>
                  <a:schemeClr val="bg1"/>
                </a:solidFill>
                <a:latin typeface="Arial Black" panose="020B0A04020102020204" pitchFamily="34" charset="0"/>
              </a:rPr>
              <a:t>Politikerskolen i PP</a:t>
            </a:r>
          </a:p>
        </p:txBody>
      </p:sp>
      <p:graphicFrame>
        <p:nvGraphicFramePr>
          <p:cNvPr id="4" name="Tabell 3">
            <a:extLst>
              <a:ext uri="{FF2B5EF4-FFF2-40B4-BE49-F238E27FC236}">
                <a16:creationId xmlns:a16="http://schemas.microsoft.com/office/drawing/2014/main" id="{B0A700CA-BD23-6F16-A85A-990348109FE2}"/>
              </a:ext>
            </a:extLst>
          </p:cNvPr>
          <p:cNvGraphicFramePr>
            <a:graphicFrameLocks noGrp="1"/>
          </p:cNvGraphicFramePr>
          <p:nvPr>
            <p:extLst>
              <p:ext uri="{D42A27DB-BD31-4B8C-83A1-F6EECF244321}">
                <p14:modId xmlns:p14="http://schemas.microsoft.com/office/powerpoint/2010/main" val="3343035672"/>
              </p:ext>
            </p:extLst>
          </p:nvPr>
        </p:nvGraphicFramePr>
        <p:xfrm>
          <a:off x="1991543" y="1078451"/>
          <a:ext cx="7776865" cy="4400810"/>
        </p:xfrm>
        <a:graphic>
          <a:graphicData uri="http://schemas.openxmlformats.org/drawingml/2006/table">
            <a:tbl>
              <a:tblPr firstRow="1" firstCol="1" bandRow="1"/>
              <a:tblGrid>
                <a:gridCol w="2836601">
                  <a:extLst>
                    <a:ext uri="{9D8B030D-6E8A-4147-A177-3AD203B41FA5}">
                      <a16:colId xmlns:a16="http://schemas.microsoft.com/office/drawing/2014/main" val="3767853129"/>
                    </a:ext>
                  </a:extLst>
                </a:gridCol>
                <a:gridCol w="2836601">
                  <a:extLst>
                    <a:ext uri="{9D8B030D-6E8A-4147-A177-3AD203B41FA5}">
                      <a16:colId xmlns:a16="http://schemas.microsoft.com/office/drawing/2014/main" val="1189035422"/>
                    </a:ext>
                  </a:extLst>
                </a:gridCol>
                <a:gridCol w="2103663">
                  <a:extLst>
                    <a:ext uri="{9D8B030D-6E8A-4147-A177-3AD203B41FA5}">
                      <a16:colId xmlns:a16="http://schemas.microsoft.com/office/drawing/2014/main" val="1971858220"/>
                    </a:ext>
                  </a:extLst>
                </a:gridCol>
              </a:tblGrid>
              <a:tr h="282809">
                <a:tc>
                  <a:txBody>
                    <a:bodyPr/>
                    <a:lstStyle/>
                    <a:p>
                      <a:pPr algn="ctr">
                        <a:lnSpc>
                          <a:spcPct val="107000"/>
                        </a:lnSpc>
                        <a:spcAft>
                          <a:spcPts val="800"/>
                        </a:spcAft>
                      </a:pPr>
                      <a:r>
                        <a:rPr lang="nb-NO" sz="1000" b="1" u="sng"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LANDSMØTE.  LM</a:t>
                      </a:r>
                      <a:endParaRPr lang="nb-NO" sz="900" u="sng"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nb-NO" sz="9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Delegater fra alle fylkeslagene og Sentralstyret.</a:t>
                      </a:r>
                      <a:endParaRPr lang="nb-NO"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5546" marR="35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rowSpan="3">
                  <a:txBody>
                    <a:bodyPr/>
                    <a:lstStyle/>
                    <a:p>
                      <a:pPr algn="ctr">
                        <a:lnSpc>
                          <a:spcPct val="107000"/>
                        </a:lnSpc>
                        <a:spcAft>
                          <a:spcPts val="800"/>
                        </a:spcAft>
                      </a:pPr>
                      <a:r>
                        <a:rPr lang="nb-NO" sz="1000" b="1" dirty="0">
                          <a:effectLst/>
                          <a:latin typeface="Calibri" panose="020F0502020204030204" pitchFamily="34" charset="0"/>
                          <a:ea typeface="Calibri" panose="020F0502020204030204" pitchFamily="34" charset="0"/>
                          <a:cs typeface="Times New Roman" panose="02020603050405020304" pitchFamily="18" charset="0"/>
                        </a:rPr>
                        <a:t> </a:t>
                      </a:r>
                      <a:r>
                        <a:rPr lang="nb-NO" sz="1000" b="1" u="sng"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Sentralstyret SST</a:t>
                      </a:r>
                      <a:endParaRPr lang="nb-NO" sz="900" u="sng"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nb-NO" sz="9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Leder, 2 nestledere, 4 medlemmer og 3 varamedlemmer.</a:t>
                      </a:r>
                      <a:endParaRPr lang="nb-NO" sz="9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nb-NO" sz="9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Velges på Landsmøtet etter innstilling fra Valgkomiteen.</a:t>
                      </a:r>
                      <a:endParaRPr lang="nb-NO"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5546" marR="35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rowSpan="3">
                  <a:txBody>
                    <a:bodyPr/>
                    <a:lstStyle/>
                    <a:p>
                      <a:pPr algn="ctr">
                        <a:lnSpc>
                          <a:spcPct val="107000"/>
                        </a:lnSpc>
                        <a:spcAft>
                          <a:spcPts val="800"/>
                        </a:spcAft>
                      </a:pPr>
                      <a:r>
                        <a:rPr lang="nb-NO" sz="1000" b="1" u="sng"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Organisasjonsutvalget</a:t>
                      </a:r>
                      <a:endParaRPr lang="nb-NO" sz="900" b="1" u="sng"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nb-NO" sz="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Består av 5 medlemmer og 2 varamedlemmer. Velges av Lands-</a:t>
                      </a:r>
                      <a:endParaRPr lang="nb-NO" sz="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nb-NO" sz="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Møtet.</a:t>
                      </a:r>
                      <a:endParaRPr lang="nb-NO" sz="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nb-NO" sz="900" b="1" u="sng"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Arbeidsutvalg SST</a:t>
                      </a:r>
                      <a:endParaRPr lang="nb-NO" sz="900" u="sng"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nb-NO" sz="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Består av leder, nestledere og 1et styremedlem</a:t>
                      </a:r>
                      <a:endParaRPr lang="nb-NO"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5546" marR="35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4170354670"/>
                  </a:ext>
                </a:extLst>
              </a:tr>
              <a:tr h="379225">
                <a:tc>
                  <a:txBody>
                    <a:bodyPr/>
                    <a:lstStyle/>
                    <a:p>
                      <a:pPr algn="ctr">
                        <a:lnSpc>
                          <a:spcPct val="107000"/>
                        </a:lnSpc>
                        <a:spcAft>
                          <a:spcPts val="800"/>
                        </a:spcAft>
                      </a:pPr>
                      <a:r>
                        <a:rPr lang="nb-NO" sz="1000" b="1" u="sng"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LANDSSTYRET.  LS</a:t>
                      </a:r>
                      <a:endParaRPr lang="nb-NO" sz="900" u="sng"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nb-NO" sz="9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Sentralstyret og fylkesledere</a:t>
                      </a:r>
                      <a:endParaRPr lang="nb-NO"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5546" marR="35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vMerge="1">
                  <a:txBody>
                    <a:bodyPr/>
                    <a:lstStyle/>
                    <a:p>
                      <a:endParaRPr lang="nb-NO"/>
                    </a:p>
                  </a:txBody>
                  <a:tcPr/>
                </a:tc>
                <a:tc vMerge="1">
                  <a:txBody>
                    <a:bodyPr/>
                    <a:lstStyle/>
                    <a:p>
                      <a:endParaRPr lang="nb-NO"/>
                    </a:p>
                  </a:txBody>
                  <a:tcPr/>
                </a:tc>
                <a:extLst>
                  <a:ext uri="{0D108BD9-81ED-4DB2-BD59-A6C34878D82A}">
                    <a16:rowId xmlns:a16="http://schemas.microsoft.com/office/drawing/2014/main" val="1679503672"/>
                  </a:ext>
                </a:extLst>
              </a:tr>
              <a:tr h="582680">
                <a:tc rowSpan="2">
                  <a:txBody>
                    <a:bodyPr/>
                    <a:lstStyle/>
                    <a:p>
                      <a:pPr algn="ctr">
                        <a:lnSpc>
                          <a:spcPct val="107000"/>
                        </a:lnSpc>
                        <a:spcAft>
                          <a:spcPts val="800"/>
                        </a:spcAft>
                      </a:pPr>
                      <a:r>
                        <a:rPr lang="nb-NO" sz="1000" b="1" u="sng"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Årsmøte Fylkeslaget</a:t>
                      </a:r>
                      <a:endParaRPr lang="nb-NO" sz="900" u="sng"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nb-NO" sz="9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Fylkesstyret og valgte delegater fra årsmøtene i lokallagene</a:t>
                      </a:r>
                      <a:endParaRPr lang="nb-NO"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5546" marR="35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vMerge="1">
                  <a:txBody>
                    <a:bodyPr/>
                    <a:lstStyle/>
                    <a:p>
                      <a:endParaRPr lang="nb-NO"/>
                    </a:p>
                  </a:txBody>
                  <a:tcPr/>
                </a:tc>
                <a:tc vMerge="1">
                  <a:txBody>
                    <a:bodyPr/>
                    <a:lstStyle/>
                    <a:p>
                      <a:endParaRPr lang="nb-NO"/>
                    </a:p>
                  </a:txBody>
                  <a:tcPr/>
                </a:tc>
                <a:extLst>
                  <a:ext uri="{0D108BD9-81ED-4DB2-BD59-A6C34878D82A}">
                    <a16:rowId xmlns:a16="http://schemas.microsoft.com/office/drawing/2014/main" val="176644894"/>
                  </a:ext>
                </a:extLst>
              </a:tr>
              <a:tr h="1446965">
                <a:tc vMerge="1">
                  <a:txBody>
                    <a:bodyPr/>
                    <a:lstStyle/>
                    <a:p>
                      <a:endParaRPr lang="nb-NO"/>
                    </a:p>
                  </a:txBody>
                  <a:tcPr/>
                </a:tc>
                <a:tc>
                  <a:txBody>
                    <a:bodyPr/>
                    <a:lstStyle/>
                    <a:p>
                      <a:pPr algn="ctr">
                        <a:lnSpc>
                          <a:spcPct val="107000"/>
                        </a:lnSpc>
                        <a:spcAft>
                          <a:spcPts val="800"/>
                        </a:spcAft>
                      </a:pPr>
                      <a:r>
                        <a:rPr lang="nb-NO" sz="1000" b="1" u="sng"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Fylkesstyret</a:t>
                      </a:r>
                      <a:endParaRPr lang="nb-NO" sz="900" u="sng"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nb-NO" sz="9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Leder, nestleder/e, styremedlemmer og varaer</a:t>
                      </a:r>
                      <a:endParaRPr lang="nb-NO" sz="9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nb-NO" sz="9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Regionavdelinger i fylket</a:t>
                      </a:r>
                      <a:endParaRPr lang="nb-NO" sz="9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nb-NO" sz="9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Noen fylker i landet er store, grunnet sammenslåing. Mulighet for å danne regioner.</a:t>
                      </a:r>
                      <a:endParaRPr lang="nb-NO" sz="9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nb-NO" sz="900" b="1" u="sng"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Fylkeslagene</a:t>
                      </a:r>
                      <a:endParaRPr lang="nb-NO" sz="900" u="sng"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nb-NO" sz="9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Består av lokallagene i et fylke.</a:t>
                      </a:r>
                      <a:endParaRPr lang="nb-NO"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5546" marR="35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rowSpan="3">
                  <a:txBody>
                    <a:bodyPr/>
                    <a:lstStyle/>
                    <a:p>
                      <a:pPr algn="ctr">
                        <a:lnSpc>
                          <a:spcPct val="107000"/>
                        </a:lnSpc>
                        <a:spcAft>
                          <a:spcPts val="800"/>
                        </a:spcAft>
                      </a:pPr>
                      <a:r>
                        <a:rPr lang="nb-NO" sz="1000" b="1" u="sng"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Valgkomiteer LM, Lokal og fylkesstyrer</a:t>
                      </a:r>
                      <a:endParaRPr lang="nb-NO" sz="900" u="sng"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nb-NO" sz="9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Består av 3 faste medlemmer og</a:t>
                      </a:r>
                      <a:endParaRPr lang="nb-NO" sz="9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nb-NO" sz="9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 vara.</a:t>
                      </a:r>
                      <a:endParaRPr lang="nb-NO"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5546" marR="35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extLst>
                  <a:ext uri="{0D108BD9-81ED-4DB2-BD59-A6C34878D82A}">
                    <a16:rowId xmlns:a16="http://schemas.microsoft.com/office/drawing/2014/main" val="203009860"/>
                  </a:ext>
                </a:extLst>
              </a:tr>
              <a:tr h="379225">
                <a:tc>
                  <a:txBody>
                    <a:bodyPr/>
                    <a:lstStyle/>
                    <a:p>
                      <a:pPr algn="ctr">
                        <a:lnSpc>
                          <a:spcPct val="107000"/>
                        </a:lnSpc>
                        <a:spcAft>
                          <a:spcPts val="800"/>
                        </a:spcAft>
                      </a:pPr>
                      <a:r>
                        <a:rPr lang="nb-NO" sz="1000" b="1" u="sng"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Årsmøte i lokallaget</a:t>
                      </a:r>
                      <a:endParaRPr lang="nb-NO" sz="900" u="sng"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nb-NO" sz="9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Styret i lokallaget og medlemmer</a:t>
                      </a:r>
                      <a:endParaRPr lang="nb-NO"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5546" marR="35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a:lnSpc>
                          <a:spcPct val="107000"/>
                        </a:lnSpc>
                        <a:spcAft>
                          <a:spcPts val="800"/>
                        </a:spcAft>
                      </a:pPr>
                      <a:r>
                        <a:rPr lang="nb-NO" sz="1000" b="1">
                          <a:effectLst/>
                          <a:latin typeface="Calibri" panose="020F0502020204030204" pitchFamily="34" charset="0"/>
                          <a:ea typeface="Calibri" panose="020F0502020204030204" pitchFamily="34" charset="0"/>
                          <a:cs typeface="Times New Roman" panose="02020603050405020304" pitchFamily="18" charset="0"/>
                        </a:rPr>
                        <a:t> </a:t>
                      </a:r>
                      <a:endParaRPr lang="nb-NO" sz="900">
                        <a:effectLst/>
                        <a:latin typeface="Calibri" panose="020F0502020204030204" pitchFamily="34" charset="0"/>
                        <a:ea typeface="Calibri" panose="020F0502020204030204" pitchFamily="34" charset="0"/>
                        <a:cs typeface="Times New Roman" panose="02020603050405020304" pitchFamily="18" charset="0"/>
                      </a:endParaRPr>
                    </a:p>
                  </a:txBody>
                  <a:tcPr marL="35546" marR="35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vMerge="1">
                  <a:txBody>
                    <a:bodyPr/>
                    <a:lstStyle/>
                    <a:p>
                      <a:endParaRPr lang="nb-NO"/>
                    </a:p>
                  </a:txBody>
                  <a:tcPr/>
                </a:tc>
                <a:extLst>
                  <a:ext uri="{0D108BD9-81ED-4DB2-BD59-A6C34878D82A}">
                    <a16:rowId xmlns:a16="http://schemas.microsoft.com/office/drawing/2014/main" val="3827557874"/>
                  </a:ext>
                </a:extLst>
              </a:tr>
              <a:tr h="379225">
                <a:tc>
                  <a:txBody>
                    <a:bodyPr/>
                    <a:lstStyle/>
                    <a:p>
                      <a:pPr algn="ctr">
                        <a:lnSpc>
                          <a:spcPct val="107000"/>
                        </a:lnSpc>
                        <a:spcAft>
                          <a:spcPts val="800"/>
                        </a:spcAft>
                      </a:pPr>
                      <a:r>
                        <a:rPr lang="nb-NO" sz="900">
                          <a:effectLst/>
                          <a:latin typeface="Calibri" panose="020F0502020204030204" pitchFamily="34" charset="0"/>
                          <a:ea typeface="Calibri" panose="020F0502020204030204" pitchFamily="34" charset="0"/>
                          <a:cs typeface="Times New Roman" panose="02020603050405020304" pitchFamily="18" charset="0"/>
                        </a:rPr>
                        <a:t> </a:t>
                      </a:r>
                    </a:p>
                  </a:txBody>
                  <a:tcPr marL="35546" marR="35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a:lnSpc>
                          <a:spcPct val="107000"/>
                        </a:lnSpc>
                        <a:spcAft>
                          <a:spcPts val="800"/>
                        </a:spcAft>
                      </a:pPr>
                      <a:r>
                        <a:rPr lang="nb-NO" sz="1000" b="1" u="sng"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Lokallagsstyret</a:t>
                      </a:r>
                      <a:endParaRPr lang="nb-NO" sz="900" u="sng"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nb-NO" sz="9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Leder, nestleder/e, styremedlemmer og varamedlemmer</a:t>
                      </a:r>
                      <a:endParaRPr lang="nb-NO"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5546" marR="35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vMerge="1">
                  <a:txBody>
                    <a:bodyPr/>
                    <a:lstStyle/>
                    <a:p>
                      <a:endParaRPr lang="nb-NO"/>
                    </a:p>
                  </a:txBody>
                  <a:tcPr/>
                </a:tc>
                <a:extLst>
                  <a:ext uri="{0D108BD9-81ED-4DB2-BD59-A6C34878D82A}">
                    <a16:rowId xmlns:a16="http://schemas.microsoft.com/office/drawing/2014/main" val="2970370304"/>
                  </a:ext>
                </a:extLst>
              </a:tr>
              <a:tr h="611802">
                <a:tc gridSpan="3">
                  <a:txBody>
                    <a:bodyPr/>
                    <a:lstStyle/>
                    <a:p>
                      <a:pPr algn="ctr">
                        <a:lnSpc>
                          <a:spcPct val="107000"/>
                        </a:lnSpc>
                        <a:spcAft>
                          <a:spcPts val="800"/>
                        </a:spcAft>
                      </a:pPr>
                      <a:r>
                        <a:rPr lang="nb-NO" sz="1000" b="1" u="sng"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Medlemmer.</a:t>
                      </a:r>
                      <a:endParaRPr lang="nb-NO" sz="900" u="sng"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nb-NO" sz="9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Lokallaget består av alle medlemmene i en kommune og ledes av lokallagsstyret.</a:t>
                      </a:r>
                      <a:endParaRPr lang="nb-NO" sz="9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nb-NO" sz="900" dirty="0">
                          <a:effectLst/>
                          <a:latin typeface="Calibri" panose="020F0502020204030204" pitchFamily="34" charset="0"/>
                          <a:ea typeface="Calibri" panose="020F0502020204030204" pitchFamily="34" charset="0"/>
                          <a:cs typeface="Times New Roman" panose="02020603050405020304" pitchFamily="18" charset="0"/>
                        </a:rPr>
                        <a:t> </a:t>
                      </a:r>
                    </a:p>
                  </a:txBody>
                  <a:tcPr marL="35546" marR="35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hMerge="1">
                  <a:txBody>
                    <a:bodyPr/>
                    <a:lstStyle/>
                    <a:p>
                      <a:endParaRPr lang="nb-NO"/>
                    </a:p>
                  </a:txBody>
                  <a:tcPr/>
                </a:tc>
                <a:tc hMerge="1">
                  <a:txBody>
                    <a:bodyPr/>
                    <a:lstStyle/>
                    <a:p>
                      <a:endParaRPr lang="nb-NO"/>
                    </a:p>
                  </a:txBody>
                  <a:tcPr/>
                </a:tc>
                <a:extLst>
                  <a:ext uri="{0D108BD9-81ED-4DB2-BD59-A6C34878D82A}">
                    <a16:rowId xmlns:a16="http://schemas.microsoft.com/office/drawing/2014/main" val="251559827"/>
                  </a:ext>
                </a:extLst>
              </a:tr>
            </a:tbl>
          </a:graphicData>
        </a:graphic>
      </p:graphicFrame>
      <p:pic>
        <p:nvPicPr>
          <p:cNvPr id="5" name="Bilde 4">
            <a:extLst>
              <a:ext uri="{FF2B5EF4-FFF2-40B4-BE49-F238E27FC236}">
                <a16:creationId xmlns:a16="http://schemas.microsoft.com/office/drawing/2014/main" id="{283643C2-D64A-4C98-CC55-FD63C7A4AB29}"/>
              </a:ext>
            </a:extLst>
          </p:cNvPr>
          <p:cNvPicPr>
            <a:picLocks noChangeAspect="1"/>
          </p:cNvPicPr>
          <p:nvPr/>
        </p:nvPicPr>
        <p:blipFill>
          <a:blip r:embed="rId4"/>
          <a:stretch>
            <a:fillRect/>
          </a:stretch>
        </p:blipFill>
        <p:spPr>
          <a:xfrm>
            <a:off x="9048328" y="355734"/>
            <a:ext cx="2402032" cy="390178"/>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23392" y="255084"/>
            <a:ext cx="10801199" cy="870992"/>
          </a:xfrm>
        </p:spPr>
        <p:txBody>
          <a:bodyPr>
            <a:normAutofit/>
          </a:bodyPr>
          <a:lstStyle/>
          <a:p>
            <a:pPr algn="ctr" eaLnBrk="1" hangingPunct="1"/>
            <a:r>
              <a:rPr lang="nb-NO" altLang="nb-NO" sz="2000" dirty="0">
                <a:latin typeface="Arial Black" panose="020B0A04020102020204" pitchFamily="34" charset="0"/>
              </a:rPr>
              <a:t>Vedtekter og etiske retningslinjer</a:t>
            </a:r>
          </a:p>
        </p:txBody>
      </p:sp>
      <p:sp>
        <p:nvSpPr>
          <p:cNvPr id="20483" name="Rectangle 3"/>
          <p:cNvSpPr>
            <a:spLocks noGrp="1" noChangeArrowheads="1"/>
          </p:cNvSpPr>
          <p:nvPr>
            <p:ph idx="1"/>
          </p:nvPr>
        </p:nvSpPr>
        <p:spPr>
          <a:xfrm>
            <a:off x="3431705" y="1413664"/>
            <a:ext cx="4824535" cy="870992"/>
          </a:xfrm>
        </p:spPr>
        <p:txBody>
          <a:bodyPr>
            <a:normAutofit fontScale="85000" lnSpcReduction="20000"/>
          </a:bodyPr>
          <a:lstStyle/>
          <a:p>
            <a:pPr algn="ctr">
              <a:lnSpc>
                <a:spcPct val="107000"/>
              </a:lnSpc>
              <a:spcAft>
                <a:spcPts val="800"/>
              </a:spcAft>
            </a:pPr>
            <a:r>
              <a:rPr lang="nb-NO" sz="2400" b="1" dirty="0">
                <a:latin typeface="Calibri" panose="020F0502020204030204" pitchFamily="34" charset="0"/>
                <a:ea typeface="Calibri" panose="020F0502020204030204" pitchFamily="34" charset="0"/>
                <a:cs typeface="Times New Roman" panose="02020603050405020304" pitchFamily="18" charset="0"/>
              </a:rPr>
              <a:t>Hva er vedtekter?</a:t>
            </a:r>
            <a:endParaRPr lang="nb-NO" sz="1600" dirty="0">
              <a:latin typeface="Calibri" panose="020F0502020204030204" pitchFamily="34" charset="0"/>
              <a:ea typeface="Calibri" panose="020F0502020204030204" pitchFamily="34" charset="0"/>
              <a:cs typeface="Times New Roman" panose="02020603050405020304" pitchFamily="18" charset="0"/>
            </a:endParaRPr>
          </a:p>
          <a:p>
            <a:pPr marL="609600" indent="-609600">
              <a:buNone/>
            </a:pPr>
            <a:r>
              <a:rPr lang="nb-NO" altLang="nb-NO" dirty="0"/>
              <a:t>	</a:t>
            </a:r>
            <a:endParaRPr lang="nb-NO" altLang="nb-NO" dirty="0">
              <a:latin typeface="Arial Black" panose="020B0A04020102020204" pitchFamily="34" charset="0"/>
            </a:endParaRPr>
          </a:p>
        </p:txBody>
      </p:sp>
      <p:sp>
        <p:nvSpPr>
          <p:cNvPr id="2" name="TekstSylinder 1">
            <a:extLst>
              <a:ext uri="{FF2B5EF4-FFF2-40B4-BE49-F238E27FC236}">
                <a16:creationId xmlns:a16="http://schemas.microsoft.com/office/drawing/2014/main" id="{045F41A3-6FCC-7886-4AE0-D7B2EF5980A0}"/>
              </a:ext>
            </a:extLst>
          </p:cNvPr>
          <p:cNvSpPr txBox="1"/>
          <p:nvPr/>
        </p:nvSpPr>
        <p:spPr>
          <a:xfrm>
            <a:off x="335360" y="5733256"/>
            <a:ext cx="4104456" cy="523220"/>
          </a:xfrm>
          <a:prstGeom prst="rect">
            <a:avLst/>
          </a:prstGeom>
          <a:noFill/>
        </p:spPr>
        <p:txBody>
          <a:bodyPr wrap="square" rtlCol="0">
            <a:spAutoFit/>
          </a:bodyPr>
          <a:lstStyle/>
          <a:p>
            <a:r>
              <a:rPr lang="nb-NO" sz="2800" dirty="0">
                <a:solidFill>
                  <a:schemeClr val="bg1"/>
                </a:solidFill>
                <a:latin typeface="Arial Black" panose="020B0A04020102020204" pitchFamily="34" charset="0"/>
              </a:rPr>
              <a:t>Politikerskolen i PP</a:t>
            </a:r>
          </a:p>
        </p:txBody>
      </p:sp>
      <p:pic>
        <p:nvPicPr>
          <p:cNvPr id="3" name="Bilde 2">
            <a:extLst>
              <a:ext uri="{FF2B5EF4-FFF2-40B4-BE49-F238E27FC236}">
                <a16:creationId xmlns:a16="http://schemas.microsoft.com/office/drawing/2014/main" id="{7503AD58-5EF8-4C43-6626-5EBF974C800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56240" y="5733256"/>
            <a:ext cx="3504706" cy="647183"/>
          </a:xfrm>
          <a:prstGeom prst="rect">
            <a:avLst/>
          </a:prstGeom>
        </p:spPr>
      </p:pic>
      <p:sp>
        <p:nvSpPr>
          <p:cNvPr id="4" name="TekstSylinder 3">
            <a:extLst>
              <a:ext uri="{FF2B5EF4-FFF2-40B4-BE49-F238E27FC236}">
                <a16:creationId xmlns:a16="http://schemas.microsoft.com/office/drawing/2014/main" id="{A64AE655-2DDD-B9AF-6F45-FF040580E009}"/>
              </a:ext>
            </a:extLst>
          </p:cNvPr>
          <p:cNvSpPr txBox="1"/>
          <p:nvPr/>
        </p:nvSpPr>
        <p:spPr>
          <a:xfrm>
            <a:off x="316995" y="1988840"/>
            <a:ext cx="10801198" cy="3497304"/>
          </a:xfrm>
          <a:prstGeom prst="rect">
            <a:avLst/>
          </a:prstGeom>
          <a:noFill/>
        </p:spPr>
        <p:txBody>
          <a:bodyPr wrap="square" rtlCol="0">
            <a:spAutoFit/>
          </a:bodyPr>
          <a:lstStyle/>
          <a:p>
            <a:pPr marL="285750" indent="-285750">
              <a:buFont typeface="Arial" panose="020B0604020202020204" pitchFamily="34" charset="0"/>
              <a:buChar char="•"/>
            </a:pPr>
            <a:r>
              <a:rPr lang="nb-NO" b="1" dirty="0">
                <a:effectLst/>
                <a:latin typeface="Calibri" panose="020F0502020204030204" pitchFamily="34" charset="0"/>
                <a:ea typeface="Calibri" panose="020F0502020204030204" pitchFamily="34" charset="0"/>
                <a:cs typeface="Times New Roman" panose="02020603050405020304" pitchFamily="18" charset="0"/>
              </a:rPr>
              <a:t>Vedtekter er organisasjonens grunnlov.</a:t>
            </a:r>
          </a:p>
          <a:p>
            <a:pPr marL="285750" indent="-285750">
              <a:lnSpc>
                <a:spcPct val="107000"/>
              </a:lnSpc>
              <a:spcAft>
                <a:spcPts val="800"/>
              </a:spcAft>
              <a:buFont typeface="Arial" panose="020B0604020202020204" pitchFamily="34" charset="0"/>
              <a:buChar char="•"/>
            </a:pPr>
            <a:r>
              <a:rPr lang="nb-NO" b="1" dirty="0">
                <a:effectLst/>
                <a:latin typeface="Calibri" panose="020F0502020204030204" pitchFamily="34" charset="0"/>
                <a:ea typeface="Calibri" panose="020F0502020204030204" pitchFamily="34" charset="0"/>
                <a:cs typeface="Times New Roman" panose="02020603050405020304" pitchFamily="18" charset="0"/>
              </a:rPr>
              <a:t>  De beskriver blant annet hva formålet med organisasjonen er, hva den jobber for, hva som kreves av medlemmene, lokallag, og de forskjellige leddene i en organisasjon, og hvordan organisasjonsdemokratiet fungerer.</a:t>
            </a:r>
          </a:p>
          <a:p>
            <a:pPr marL="285750" indent="-285750">
              <a:lnSpc>
                <a:spcPct val="107000"/>
              </a:lnSpc>
              <a:spcAft>
                <a:spcPts val="800"/>
              </a:spcAft>
              <a:buFont typeface="Arial" panose="020B0604020202020204" pitchFamily="34" charset="0"/>
              <a:buChar char="•"/>
            </a:pPr>
            <a:r>
              <a:rPr lang="nb-NO" b="1" dirty="0">
                <a:latin typeface="Calibri" panose="020F0502020204030204" pitchFamily="34" charset="0"/>
                <a:ea typeface="Calibri" panose="020F0502020204030204" pitchFamily="34" charset="0"/>
                <a:cs typeface="Times New Roman" panose="02020603050405020304" pitchFamily="18" charset="0"/>
              </a:rPr>
              <a:t>M</a:t>
            </a:r>
            <a:r>
              <a:rPr lang="nb-NO" b="1" dirty="0">
                <a:effectLst/>
                <a:latin typeface="Calibri" panose="020F0502020204030204" pitchFamily="34" charset="0"/>
                <a:ea typeface="Calibri" panose="020F0502020204030204" pitchFamily="34" charset="0"/>
                <a:cs typeface="Times New Roman" panose="02020603050405020304" pitchFamily="18" charset="0"/>
              </a:rPr>
              <a:t>ed godt utarbeidede vedtekter unngår man unødige konflikter og diskusjoner som tar fokuset vekk fra det man egentlig skal arbeide med, nemlig å fremme vår gode politikk og ro og orden i vårt parti.</a:t>
            </a:r>
          </a:p>
          <a:p>
            <a:pPr>
              <a:lnSpc>
                <a:spcPct val="107000"/>
              </a:lnSpc>
              <a:spcAft>
                <a:spcPts val="800"/>
              </a:spcAft>
            </a:pPr>
            <a:endParaRPr lang="nb-NO"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nb-NO" sz="1800" b="1"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endParaRPr lang="nb-NO" sz="16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nb-NO"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20482"/>
                                        </p:tgtEl>
                                        <p:attrNameLst>
                                          <p:attrName>style.visibility</p:attrName>
                                        </p:attrNameLst>
                                      </p:cBhvr>
                                      <p:to>
                                        <p:strVal val="visible"/>
                                      </p:to>
                                    </p:set>
                                    <p:animEffect transition="in" filter="fade">
                                      <p:cBhvr>
                                        <p:cTn id="7" dur="770" decel="100000"/>
                                        <p:tgtEl>
                                          <p:spTgt spid="20482"/>
                                        </p:tgtEl>
                                      </p:cBhvr>
                                    </p:animEffect>
                                    <p:animScale>
                                      <p:cBhvr>
                                        <p:cTn id="8" dur="770" decel="100000"/>
                                        <p:tgtEl>
                                          <p:spTgt spid="20482"/>
                                        </p:tgtEl>
                                      </p:cBhvr>
                                      <p:from x="10000" y="10000"/>
                                      <p:to x="200000" y="450000"/>
                                    </p:animScale>
                                    <p:animScale>
                                      <p:cBhvr>
                                        <p:cTn id="9" dur="1230" accel="100000" fill="hold">
                                          <p:stCondLst>
                                            <p:cond delay="770"/>
                                          </p:stCondLst>
                                        </p:cTn>
                                        <p:tgtEl>
                                          <p:spTgt spid="20482"/>
                                        </p:tgtEl>
                                      </p:cBhvr>
                                      <p:from x="200000" y="450000"/>
                                      <p:to x="100000" y="100000"/>
                                    </p:animScale>
                                    <p:set>
                                      <p:cBhvr>
                                        <p:cTn id="10" dur="770" fill="hold"/>
                                        <p:tgtEl>
                                          <p:spTgt spid="20482"/>
                                        </p:tgtEl>
                                        <p:attrNameLst>
                                          <p:attrName>ppt_x</p:attrName>
                                        </p:attrNameLst>
                                      </p:cBhvr>
                                      <p:to>
                                        <p:strVal val="(0.5)"/>
                                      </p:to>
                                    </p:set>
                                    <p:anim from="(0.5)" to="(#ppt_x)" calcmode="lin" valueType="num">
                                      <p:cBhvr>
                                        <p:cTn id="11" dur="1230" accel="100000" fill="hold">
                                          <p:stCondLst>
                                            <p:cond delay="770"/>
                                          </p:stCondLst>
                                        </p:cTn>
                                        <p:tgtEl>
                                          <p:spTgt spid="20482"/>
                                        </p:tgtEl>
                                        <p:attrNameLst>
                                          <p:attrName>ppt_x</p:attrName>
                                        </p:attrNameLst>
                                      </p:cBhvr>
                                    </p:anim>
                                    <p:set>
                                      <p:cBhvr>
                                        <p:cTn id="12" dur="770" fill="hold"/>
                                        <p:tgtEl>
                                          <p:spTgt spid="20482"/>
                                        </p:tgtEl>
                                        <p:attrNameLst>
                                          <p:attrName>ppt_y</p:attrName>
                                        </p:attrNameLst>
                                      </p:cBhvr>
                                      <p:to>
                                        <p:strVal val="(#ppt_y+0.4)"/>
                                      </p:to>
                                    </p:set>
                                    <p:anim from="(#ppt_y+0.4)" to="(#ppt_y)" calcmode="lin" valueType="num">
                                      <p:cBhvr>
                                        <p:cTn id="13" dur="1230" accel="100000" fill="hold">
                                          <p:stCondLst>
                                            <p:cond delay="770"/>
                                          </p:stCondLst>
                                        </p:cTn>
                                        <p:tgtEl>
                                          <p:spTgt spid="20482"/>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35" presetClass="entr" presetSubtype="0" fill="hold" grpId="0" nodeType="clickEffect">
                                  <p:stCondLst>
                                    <p:cond delay="0"/>
                                  </p:stCondLst>
                                  <p:childTnLst>
                                    <p:set>
                                      <p:cBhvr>
                                        <p:cTn id="17" dur="1" fill="hold">
                                          <p:stCondLst>
                                            <p:cond delay="0"/>
                                          </p:stCondLst>
                                        </p:cTn>
                                        <p:tgtEl>
                                          <p:spTgt spid="20483">
                                            <p:txEl>
                                              <p:pRg st="0" end="0"/>
                                            </p:txEl>
                                          </p:spTgt>
                                        </p:tgtEl>
                                        <p:attrNameLst>
                                          <p:attrName>style.visibility</p:attrName>
                                        </p:attrNameLst>
                                      </p:cBhvr>
                                      <p:to>
                                        <p:strVal val="visible"/>
                                      </p:to>
                                    </p:set>
                                    <p:animEffect transition="in" filter="fade">
                                      <p:cBhvr>
                                        <p:cTn id="18" dur="2000"/>
                                        <p:tgtEl>
                                          <p:spTgt spid="20483">
                                            <p:txEl>
                                              <p:pRg st="0" end="0"/>
                                            </p:txEl>
                                          </p:spTgt>
                                        </p:tgtEl>
                                      </p:cBhvr>
                                    </p:animEffect>
                                    <p:anim calcmode="lin" valueType="num">
                                      <p:cBhvr>
                                        <p:cTn id="19" dur="2000" fill="hold"/>
                                        <p:tgtEl>
                                          <p:spTgt spid="20483">
                                            <p:txEl>
                                              <p:pRg st="0" end="0"/>
                                            </p:txEl>
                                          </p:spTgt>
                                        </p:tgtEl>
                                        <p:attrNameLst>
                                          <p:attrName>style.rotation</p:attrName>
                                        </p:attrNameLst>
                                      </p:cBhvr>
                                      <p:tavLst>
                                        <p:tav tm="0">
                                          <p:val>
                                            <p:fltVal val="720"/>
                                          </p:val>
                                        </p:tav>
                                        <p:tav tm="100000">
                                          <p:val>
                                            <p:fltVal val="0"/>
                                          </p:val>
                                        </p:tav>
                                      </p:tavLst>
                                    </p:anim>
                                    <p:anim calcmode="lin" valueType="num">
                                      <p:cBhvr>
                                        <p:cTn id="20" dur="2000" fill="hold"/>
                                        <p:tgtEl>
                                          <p:spTgt spid="20483">
                                            <p:txEl>
                                              <p:pRg st="0" end="0"/>
                                            </p:txEl>
                                          </p:spTgt>
                                        </p:tgtEl>
                                        <p:attrNameLst>
                                          <p:attrName>ppt_h</p:attrName>
                                        </p:attrNameLst>
                                      </p:cBhvr>
                                      <p:tavLst>
                                        <p:tav tm="0">
                                          <p:val>
                                            <p:fltVal val="0"/>
                                          </p:val>
                                        </p:tav>
                                        <p:tav tm="100000">
                                          <p:val>
                                            <p:strVal val="#ppt_h"/>
                                          </p:val>
                                        </p:tav>
                                      </p:tavLst>
                                    </p:anim>
                                    <p:anim calcmode="lin" valueType="num">
                                      <p:cBhvr>
                                        <p:cTn id="21" dur="2000" fill="hold"/>
                                        <p:tgtEl>
                                          <p:spTgt spid="20483">
                                            <p:txEl>
                                              <p:pRg st="0" end="0"/>
                                            </p:txEl>
                                          </p:spTgt>
                                        </p:tgtEl>
                                        <p:attrNameLst>
                                          <p:attrName>ppt_w</p:attrName>
                                        </p:attrNameLst>
                                      </p:cBhvr>
                                      <p:tavLst>
                                        <p:tav tm="0">
                                          <p:val>
                                            <p:fltVal val="0"/>
                                          </p:val>
                                        </p:tav>
                                        <p:tav tm="100000">
                                          <p:val>
                                            <p:strVal val="#ppt_w"/>
                                          </p:val>
                                        </p:tav>
                                      </p:tavLst>
                                    </p:anim>
                                  </p:childTnLst>
                                </p:cTn>
                              </p:par>
                            </p:childTnLst>
                          </p:cTn>
                        </p:par>
                      </p:childTnLst>
                    </p:cTn>
                  </p:par>
                  <p:par>
                    <p:cTn id="22" fill="hold">
                      <p:stCondLst>
                        <p:cond delay="indefinite"/>
                      </p:stCondLst>
                      <p:childTnLst>
                        <p:par>
                          <p:cTn id="23" fill="hold">
                            <p:stCondLst>
                              <p:cond delay="0"/>
                            </p:stCondLst>
                            <p:childTnLst>
                              <p:par>
                                <p:cTn id="24" presetID="35" presetClass="entr" presetSubtype="0" fill="hold" grpId="0" nodeType="clickEffect">
                                  <p:stCondLst>
                                    <p:cond delay="0"/>
                                  </p:stCondLst>
                                  <p:childTnLst>
                                    <p:set>
                                      <p:cBhvr>
                                        <p:cTn id="25" dur="1" fill="hold">
                                          <p:stCondLst>
                                            <p:cond delay="0"/>
                                          </p:stCondLst>
                                        </p:cTn>
                                        <p:tgtEl>
                                          <p:spTgt spid="20483">
                                            <p:txEl>
                                              <p:pRg st="1" end="1"/>
                                            </p:txEl>
                                          </p:spTgt>
                                        </p:tgtEl>
                                        <p:attrNameLst>
                                          <p:attrName>style.visibility</p:attrName>
                                        </p:attrNameLst>
                                      </p:cBhvr>
                                      <p:to>
                                        <p:strVal val="visible"/>
                                      </p:to>
                                    </p:set>
                                    <p:animEffect transition="in" filter="fade">
                                      <p:cBhvr>
                                        <p:cTn id="26" dur="2000"/>
                                        <p:tgtEl>
                                          <p:spTgt spid="20483">
                                            <p:txEl>
                                              <p:pRg st="1" end="1"/>
                                            </p:txEl>
                                          </p:spTgt>
                                        </p:tgtEl>
                                      </p:cBhvr>
                                    </p:animEffect>
                                    <p:anim calcmode="lin" valueType="num">
                                      <p:cBhvr>
                                        <p:cTn id="27" dur="2000" fill="hold"/>
                                        <p:tgtEl>
                                          <p:spTgt spid="20483">
                                            <p:txEl>
                                              <p:pRg st="1" end="1"/>
                                            </p:txEl>
                                          </p:spTgt>
                                        </p:tgtEl>
                                        <p:attrNameLst>
                                          <p:attrName>style.rotation</p:attrName>
                                        </p:attrNameLst>
                                      </p:cBhvr>
                                      <p:tavLst>
                                        <p:tav tm="0">
                                          <p:val>
                                            <p:fltVal val="720"/>
                                          </p:val>
                                        </p:tav>
                                        <p:tav tm="100000">
                                          <p:val>
                                            <p:fltVal val="0"/>
                                          </p:val>
                                        </p:tav>
                                      </p:tavLst>
                                    </p:anim>
                                    <p:anim calcmode="lin" valueType="num">
                                      <p:cBhvr>
                                        <p:cTn id="28" dur="2000" fill="hold"/>
                                        <p:tgtEl>
                                          <p:spTgt spid="20483">
                                            <p:txEl>
                                              <p:pRg st="1" end="1"/>
                                            </p:txEl>
                                          </p:spTgt>
                                        </p:tgtEl>
                                        <p:attrNameLst>
                                          <p:attrName>ppt_h</p:attrName>
                                        </p:attrNameLst>
                                      </p:cBhvr>
                                      <p:tavLst>
                                        <p:tav tm="0">
                                          <p:val>
                                            <p:fltVal val="0"/>
                                          </p:val>
                                        </p:tav>
                                        <p:tav tm="100000">
                                          <p:val>
                                            <p:strVal val="#ppt_h"/>
                                          </p:val>
                                        </p:tav>
                                      </p:tavLst>
                                    </p:anim>
                                    <p:anim calcmode="lin" valueType="num">
                                      <p:cBhvr>
                                        <p:cTn id="29" dur="2000" fill="hold"/>
                                        <p:tgtEl>
                                          <p:spTgt spid="20483">
                                            <p:txEl>
                                              <p:pRg st="1" end="1"/>
                                            </p:txEl>
                                          </p:spTgt>
                                        </p:tgtEl>
                                        <p:attrNameLst>
                                          <p:attrName>ppt_w</p:attrName>
                                        </p:attrNameLst>
                                      </p:cBhvr>
                                      <p:tavLst>
                                        <p:tav tm="0">
                                          <p:val>
                                            <p:fltVal val="0"/>
                                          </p:val>
                                        </p:tav>
                                        <p:tav tm="100000">
                                          <p:val>
                                            <p:strVal val="#ppt_w"/>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4">
                                            <p:txEl>
                                              <p:pRg st="0" end="0"/>
                                            </p:txEl>
                                          </p:spTgt>
                                        </p:tgtEl>
                                        <p:attrNameLst>
                                          <p:attrName>style.visibility</p:attrName>
                                        </p:attrNameLst>
                                      </p:cBhvr>
                                      <p:to>
                                        <p:strVal val="visible"/>
                                      </p:to>
                                    </p:set>
                                    <p:anim calcmode="lin" valueType="num">
                                      <p:cBhvr additive="base">
                                        <p:cTn id="34"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4">
                                            <p:txEl>
                                              <p:pRg st="2" end="2"/>
                                            </p:txEl>
                                          </p:spTgt>
                                        </p:tgtEl>
                                        <p:attrNameLst>
                                          <p:attrName>style.visibility</p:attrName>
                                        </p:attrNameLst>
                                      </p:cBhvr>
                                      <p:to>
                                        <p:strVal val="visible"/>
                                      </p:to>
                                    </p:set>
                                    <p:animEffect transition="in" filter="fade">
                                      <p:cBhvr>
                                        <p:cTn id="44" dur="1000"/>
                                        <p:tgtEl>
                                          <p:spTgt spid="4">
                                            <p:txEl>
                                              <p:pRg st="2" end="2"/>
                                            </p:txEl>
                                          </p:spTgt>
                                        </p:tgtEl>
                                      </p:cBhvr>
                                    </p:animEffect>
                                    <p:anim calcmode="lin" valueType="num">
                                      <p:cBhvr>
                                        <p:cTn id="4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4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p:bldP spid="2048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199456" y="486943"/>
            <a:ext cx="8781157" cy="709809"/>
          </a:xfrm>
        </p:spPr>
        <p:txBody>
          <a:bodyPr>
            <a:normAutofit fontScale="90000"/>
          </a:bodyPr>
          <a:lstStyle/>
          <a:p>
            <a:pPr algn="ctr">
              <a:lnSpc>
                <a:spcPct val="107000"/>
              </a:lnSpc>
              <a:spcAft>
                <a:spcPts val="800"/>
              </a:spcAft>
            </a:pPr>
            <a:r>
              <a:rPr lang="nb-NO" sz="3600" b="1" dirty="0">
                <a:latin typeface="Calibri" panose="020F0502020204030204" pitchFamily="34" charset="0"/>
                <a:ea typeface="Calibri" panose="020F0502020204030204" pitchFamily="34" charset="0"/>
                <a:cs typeface="Times New Roman" panose="02020603050405020304" pitchFamily="18" charset="0"/>
              </a:rPr>
              <a:t>Hvorfor trenger vi vedtekter?</a:t>
            </a:r>
            <a:br>
              <a:rPr lang="nb-NO" sz="4000" dirty="0">
                <a:latin typeface="Calibri" panose="020F0502020204030204" pitchFamily="34" charset="0"/>
                <a:ea typeface="Calibri" panose="020F0502020204030204" pitchFamily="34" charset="0"/>
                <a:cs typeface="Times New Roman" panose="02020603050405020304" pitchFamily="18" charset="0"/>
              </a:rPr>
            </a:br>
            <a:endParaRPr lang="nb-NO" altLang="nb-NO" dirty="0">
              <a:latin typeface="Arial Black" panose="020B0A04020102020204" pitchFamily="34" charset="0"/>
            </a:endParaRPr>
          </a:p>
        </p:txBody>
      </p:sp>
      <p:sp>
        <p:nvSpPr>
          <p:cNvPr id="21507" name="Rectangle 3"/>
          <p:cNvSpPr>
            <a:spLocks noGrp="1" noChangeArrowheads="1"/>
          </p:cNvSpPr>
          <p:nvPr>
            <p:ph idx="1"/>
          </p:nvPr>
        </p:nvSpPr>
        <p:spPr>
          <a:xfrm>
            <a:off x="1581563" y="2647056"/>
            <a:ext cx="7704856" cy="1584176"/>
          </a:xfrm>
        </p:spPr>
        <p:txBody>
          <a:bodyPr>
            <a:normAutofit lnSpcReduction="10000"/>
          </a:bodyPr>
          <a:lstStyle/>
          <a:p>
            <a:pPr>
              <a:lnSpc>
                <a:spcPct val="90000"/>
              </a:lnSpc>
            </a:pPr>
            <a:r>
              <a:rPr lang="nb-NO" sz="2400" b="1" dirty="0">
                <a:latin typeface="Calibri" panose="020F0502020204030204" pitchFamily="34" charset="0"/>
                <a:ea typeface="Calibri" panose="020F0502020204030204" pitchFamily="34" charset="0"/>
                <a:cs typeface="Times New Roman" panose="02020603050405020304" pitchFamily="18" charset="0"/>
              </a:rPr>
              <a:t>Tenk på vedtektene som spilleregler. </a:t>
            </a:r>
          </a:p>
          <a:p>
            <a:pPr>
              <a:lnSpc>
                <a:spcPct val="90000"/>
              </a:lnSpc>
              <a:buNone/>
            </a:pPr>
            <a:endParaRPr lang="nb-NO" altLang="nb-NO" sz="2400" b="1" dirty="0">
              <a:latin typeface="Calibri" panose="020F0502020204030204" pitchFamily="34" charset="0"/>
              <a:cs typeface="Times New Roman" panose="02020603050405020304" pitchFamily="18" charset="0"/>
            </a:endParaRPr>
          </a:p>
          <a:p>
            <a:pPr>
              <a:lnSpc>
                <a:spcPct val="90000"/>
              </a:lnSpc>
            </a:pPr>
            <a:r>
              <a:rPr lang="nb-NO" sz="2400" b="1" dirty="0">
                <a:latin typeface="Calibri" panose="020F0502020204030204" pitchFamily="34" charset="0"/>
                <a:ea typeface="Calibri" panose="020F0502020204030204" pitchFamily="34" charset="0"/>
                <a:cs typeface="Times New Roman" panose="02020603050405020304" pitchFamily="18" charset="0"/>
              </a:rPr>
              <a:t>Vedtektene er et redskap som skal sikre at alle arbeider i samme retning. </a:t>
            </a:r>
          </a:p>
          <a:p>
            <a:pPr>
              <a:lnSpc>
                <a:spcPct val="90000"/>
              </a:lnSpc>
            </a:pPr>
            <a:endParaRPr lang="nb-NO" sz="2400" b="1" dirty="0">
              <a:latin typeface="Calibri" panose="020F0502020204030204" pitchFamily="34" charset="0"/>
              <a:ea typeface="Calibri" panose="020F0502020204030204" pitchFamily="34" charset="0"/>
              <a:cs typeface="Times New Roman" panose="02020603050405020304" pitchFamily="18" charset="0"/>
            </a:endParaRPr>
          </a:p>
          <a:p>
            <a:pPr>
              <a:lnSpc>
                <a:spcPct val="90000"/>
              </a:lnSpc>
            </a:pPr>
            <a:endParaRPr lang="nb-NO" sz="2400" b="1"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90000"/>
              </a:lnSpc>
              <a:buNone/>
            </a:pPr>
            <a:endParaRPr lang="nb-NO" sz="2400" b="1" dirty="0">
              <a:latin typeface="Calibri" panose="020F0502020204030204" pitchFamily="34" charset="0"/>
              <a:ea typeface="Calibri" panose="020F0502020204030204" pitchFamily="34" charset="0"/>
              <a:cs typeface="Times New Roman" panose="02020603050405020304" pitchFamily="18" charset="0"/>
            </a:endParaRPr>
          </a:p>
          <a:p>
            <a:pPr>
              <a:lnSpc>
                <a:spcPct val="90000"/>
              </a:lnSpc>
            </a:pPr>
            <a:endParaRPr lang="nb-NO" altLang="nb-NO" sz="2400" b="1" dirty="0">
              <a:latin typeface="Calibri" panose="020F0502020204030204" pitchFamily="34" charset="0"/>
              <a:cs typeface="Times New Roman" panose="02020603050405020304" pitchFamily="18" charset="0"/>
            </a:endParaRPr>
          </a:p>
          <a:p>
            <a:pPr marL="0" indent="0">
              <a:lnSpc>
                <a:spcPct val="90000"/>
              </a:lnSpc>
              <a:buNone/>
            </a:pPr>
            <a:endParaRPr lang="nb-NO" altLang="nb-NO" sz="2200" dirty="0">
              <a:latin typeface="Arial Black" panose="020B0A04020102020204" pitchFamily="34" charset="0"/>
            </a:endParaRPr>
          </a:p>
        </p:txBody>
      </p:sp>
      <p:pic>
        <p:nvPicPr>
          <p:cNvPr id="14340" name="Picture 4" descr="MCj02921120000[1]"/>
          <p:cNvPicPr>
            <a:picLocks noChangeAspect="1" noChangeArrowheads="1"/>
          </p:cNvPicPr>
          <p:nvPr/>
        </p:nvPicPr>
        <p:blipFill>
          <a:blip r:embed="rId3" cstate="print"/>
          <a:srcRect/>
          <a:stretch>
            <a:fillRect/>
          </a:stretch>
        </p:blipFill>
        <p:spPr bwMode="auto">
          <a:xfrm>
            <a:off x="10124629" y="486943"/>
            <a:ext cx="1500394" cy="1487290"/>
          </a:xfrm>
          <a:prstGeom prst="rect">
            <a:avLst/>
          </a:prstGeom>
          <a:noFill/>
          <a:ln w="9525">
            <a:noFill/>
            <a:miter lim="800000"/>
            <a:headEnd/>
            <a:tailEnd/>
          </a:ln>
        </p:spPr>
      </p:pic>
      <p:sp>
        <p:nvSpPr>
          <p:cNvPr id="2" name="TekstSylinder 1">
            <a:extLst>
              <a:ext uri="{FF2B5EF4-FFF2-40B4-BE49-F238E27FC236}">
                <a16:creationId xmlns:a16="http://schemas.microsoft.com/office/drawing/2014/main" id="{25484690-812E-8327-97C2-C801380D6DE0}"/>
              </a:ext>
            </a:extLst>
          </p:cNvPr>
          <p:cNvSpPr txBox="1"/>
          <p:nvPr/>
        </p:nvSpPr>
        <p:spPr>
          <a:xfrm>
            <a:off x="335360" y="5733256"/>
            <a:ext cx="4104456" cy="523220"/>
          </a:xfrm>
          <a:prstGeom prst="rect">
            <a:avLst/>
          </a:prstGeom>
          <a:noFill/>
        </p:spPr>
        <p:txBody>
          <a:bodyPr wrap="square" rtlCol="0">
            <a:spAutoFit/>
          </a:bodyPr>
          <a:lstStyle/>
          <a:p>
            <a:r>
              <a:rPr lang="nb-NO" sz="2800" dirty="0">
                <a:solidFill>
                  <a:schemeClr val="bg1"/>
                </a:solidFill>
                <a:latin typeface="Arial Black" panose="020B0A04020102020204" pitchFamily="34" charset="0"/>
              </a:rPr>
              <a:t>Politikerskolen i PP</a:t>
            </a:r>
          </a:p>
        </p:txBody>
      </p:sp>
      <p:pic>
        <p:nvPicPr>
          <p:cNvPr id="3" name="Bilde 2">
            <a:extLst>
              <a:ext uri="{FF2B5EF4-FFF2-40B4-BE49-F238E27FC236}">
                <a16:creationId xmlns:a16="http://schemas.microsoft.com/office/drawing/2014/main" id="{9D3158E1-DACE-52E4-9D3B-F13E0096946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56240" y="5733256"/>
            <a:ext cx="3504706" cy="647183"/>
          </a:xfrm>
          <a:prstGeom prst="rect">
            <a:avLst/>
          </a:prstGeom>
        </p:spPr>
      </p:pic>
      <p:sp>
        <p:nvSpPr>
          <p:cNvPr id="4" name="TekstSylinder 3">
            <a:extLst>
              <a:ext uri="{FF2B5EF4-FFF2-40B4-BE49-F238E27FC236}">
                <a16:creationId xmlns:a16="http://schemas.microsoft.com/office/drawing/2014/main" id="{8A8E550B-6AE6-F4CC-BF6A-4056C73BE4BE}"/>
              </a:ext>
            </a:extLst>
          </p:cNvPr>
          <p:cNvSpPr txBox="1"/>
          <p:nvPr/>
        </p:nvSpPr>
        <p:spPr>
          <a:xfrm>
            <a:off x="1559496" y="3501008"/>
            <a:ext cx="8421117" cy="671915"/>
          </a:xfrm>
          <a:prstGeom prst="rect">
            <a:avLst/>
          </a:prstGeom>
          <a:noFill/>
        </p:spPr>
        <p:txBody>
          <a:bodyPr wrap="square" rtlCol="0">
            <a:spAutoFit/>
          </a:bodyPr>
          <a:lstStyle/>
          <a:p>
            <a:pPr>
              <a:lnSpc>
                <a:spcPct val="107000"/>
              </a:lnSpc>
              <a:spcAft>
                <a:spcPts val="800"/>
              </a:spcAft>
            </a:pPr>
            <a:r>
              <a:rPr lang="nb-NO" sz="1800" b="1">
                <a:effectLst/>
                <a:latin typeface="Calibri" panose="020F0502020204030204" pitchFamily="34" charset="0"/>
                <a:ea typeface="Calibri" panose="020F0502020204030204" pitchFamily="34" charset="0"/>
                <a:cs typeface="Times New Roman" panose="02020603050405020304" pitchFamily="18" charset="0"/>
              </a:rPr>
              <a:t>Vedtektene kan lastes ned fra Pensjonistpartiets hjemmeside. De skal alltid være tilgjengelig og brukes i styrearbeid for å sikre at ting blir gjort riktig.</a:t>
            </a:r>
            <a:endParaRPr lang="nb-NO" sz="160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1506"/>
                                        </p:tgtEl>
                                        <p:attrNameLst>
                                          <p:attrName>style.visibility</p:attrName>
                                        </p:attrNameLst>
                                      </p:cBhvr>
                                      <p:to>
                                        <p:strVal val="visible"/>
                                      </p:to>
                                    </p:set>
                                    <p:animEffect transition="in" filter="checkerboard(across)">
                                      <p:cBhvr>
                                        <p:cTn id="7" dur="500"/>
                                        <p:tgtEl>
                                          <p:spTgt spid="2150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3" presetClass="entr" presetSubtype="16" fill="hold" grpId="0" nodeType="clickEffect">
                                  <p:stCondLst>
                                    <p:cond delay="0"/>
                                  </p:stCondLst>
                                  <p:childTnLst>
                                    <p:set>
                                      <p:cBhvr>
                                        <p:cTn id="11" dur="1" fill="hold">
                                          <p:stCondLst>
                                            <p:cond delay="0"/>
                                          </p:stCondLst>
                                        </p:cTn>
                                        <p:tgtEl>
                                          <p:spTgt spid="21507">
                                            <p:txEl>
                                              <p:pRg st="0" end="0"/>
                                            </p:txEl>
                                          </p:spTgt>
                                        </p:tgtEl>
                                        <p:attrNameLst>
                                          <p:attrName>style.visibility</p:attrName>
                                        </p:attrNameLst>
                                      </p:cBhvr>
                                      <p:to>
                                        <p:strVal val="visible"/>
                                      </p:to>
                                    </p:set>
                                    <p:animEffect transition="in" filter="plus(in)">
                                      <p:cBhvr>
                                        <p:cTn id="12" dur="2000"/>
                                        <p:tgtEl>
                                          <p:spTgt spid="2150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3" presetClass="entr" presetSubtype="16" fill="hold" grpId="0" nodeType="clickEffect">
                                  <p:stCondLst>
                                    <p:cond delay="0"/>
                                  </p:stCondLst>
                                  <p:childTnLst>
                                    <p:set>
                                      <p:cBhvr>
                                        <p:cTn id="16" dur="1" fill="hold">
                                          <p:stCondLst>
                                            <p:cond delay="0"/>
                                          </p:stCondLst>
                                        </p:cTn>
                                        <p:tgtEl>
                                          <p:spTgt spid="21507">
                                            <p:txEl>
                                              <p:pRg st="2" end="2"/>
                                            </p:txEl>
                                          </p:spTgt>
                                        </p:tgtEl>
                                        <p:attrNameLst>
                                          <p:attrName>style.visibility</p:attrName>
                                        </p:attrNameLst>
                                      </p:cBhvr>
                                      <p:to>
                                        <p:strVal val="visible"/>
                                      </p:to>
                                    </p:set>
                                    <p:animEffect transition="in" filter="plus(in)">
                                      <p:cBhvr>
                                        <p:cTn id="17" dur="2000"/>
                                        <p:tgtEl>
                                          <p:spTgt spid="2150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p:bldP spid="21507"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idx="1"/>
          </p:nvPr>
        </p:nvSpPr>
        <p:spPr>
          <a:xfrm>
            <a:off x="1947910" y="1828998"/>
            <a:ext cx="7272337" cy="3455988"/>
          </a:xfrm>
        </p:spPr>
        <p:txBody>
          <a:bodyPr>
            <a:normAutofit fontScale="92500"/>
          </a:bodyPr>
          <a:lstStyle/>
          <a:p>
            <a:pPr>
              <a:lnSpc>
                <a:spcPct val="107000"/>
              </a:lnSpc>
              <a:spcAft>
                <a:spcPts val="800"/>
              </a:spcAft>
            </a:pPr>
            <a:r>
              <a:rPr lang="nb-NO" sz="2400" b="1" dirty="0">
                <a:latin typeface="Calibri" panose="020F0502020204030204" pitchFamily="34" charset="0"/>
                <a:ea typeface="Calibri" panose="020F0502020204030204" pitchFamily="34" charset="0"/>
                <a:cs typeface="Calibri" panose="020F0502020204030204" pitchFamily="34" charset="0"/>
              </a:rPr>
              <a:t>Hvorfor ha etiske retningslinjer?</a:t>
            </a:r>
            <a:endParaRPr lang="nb-NO" sz="1900"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b-NO" sz="2400" b="1" dirty="0">
                <a:latin typeface="Calibri" panose="020F0502020204030204" pitchFamily="34" charset="0"/>
                <a:ea typeface="Calibri" panose="020F0502020204030204" pitchFamily="34" charset="0"/>
                <a:cs typeface="Calibri" panose="020F0502020204030204" pitchFamily="34" charset="0"/>
              </a:rPr>
              <a:t>For å opprettholde en god kultur i et politisk parti, må man ha retningslinjer. Alle fortjener å bli behandlet med respekt. Mobbing og andre ubekvemheter må unngås. Retningslinjene forteller oss om konsekvenser i henhold til vedtektene, hvis regler ikke blir fulgt, og ganske enkelt om hvordan i behandler hverandre.</a:t>
            </a:r>
            <a:endParaRPr lang="nb-NO" sz="1900" b="1" dirty="0">
              <a:latin typeface="Calibri" panose="020F0502020204030204" pitchFamily="34" charset="0"/>
              <a:ea typeface="Calibri" panose="020F0502020204030204" pitchFamily="34" charset="0"/>
              <a:cs typeface="Times New Roman" panose="02020603050405020304" pitchFamily="18" charset="0"/>
            </a:endParaRPr>
          </a:p>
          <a:p>
            <a:pPr eaLnBrk="1" hangingPunct="1">
              <a:buFontTx/>
              <a:buNone/>
            </a:pPr>
            <a:endParaRPr lang="nb-NO" altLang="nb-NO" sz="2600" dirty="0">
              <a:latin typeface="Arial Black" panose="020B0A04020102020204" pitchFamily="34" charset="0"/>
            </a:endParaRPr>
          </a:p>
        </p:txBody>
      </p:sp>
      <p:pic>
        <p:nvPicPr>
          <p:cNvPr id="16388" name="Picture 12" descr="MCj00787380000[1]"/>
          <p:cNvPicPr>
            <a:picLocks noChangeAspect="1" noChangeArrowheads="1"/>
          </p:cNvPicPr>
          <p:nvPr/>
        </p:nvPicPr>
        <p:blipFill>
          <a:blip r:embed="rId3" cstate="print"/>
          <a:srcRect/>
          <a:stretch>
            <a:fillRect/>
          </a:stretch>
        </p:blipFill>
        <p:spPr bwMode="auto">
          <a:xfrm>
            <a:off x="8606037" y="477561"/>
            <a:ext cx="2805112" cy="2808287"/>
          </a:xfrm>
          <a:prstGeom prst="rect">
            <a:avLst/>
          </a:prstGeom>
          <a:noFill/>
          <a:ln w="9525">
            <a:noFill/>
            <a:miter lim="800000"/>
            <a:headEnd/>
            <a:tailEnd/>
          </a:ln>
        </p:spPr>
      </p:pic>
      <p:sp>
        <p:nvSpPr>
          <p:cNvPr id="2" name="TekstSylinder 1">
            <a:extLst>
              <a:ext uri="{FF2B5EF4-FFF2-40B4-BE49-F238E27FC236}">
                <a16:creationId xmlns:a16="http://schemas.microsoft.com/office/drawing/2014/main" id="{FFF77130-923F-E910-E680-360CA39E5783}"/>
              </a:ext>
            </a:extLst>
          </p:cNvPr>
          <p:cNvSpPr txBox="1"/>
          <p:nvPr/>
        </p:nvSpPr>
        <p:spPr>
          <a:xfrm>
            <a:off x="335360" y="5733256"/>
            <a:ext cx="4104456" cy="523220"/>
          </a:xfrm>
          <a:prstGeom prst="rect">
            <a:avLst/>
          </a:prstGeom>
          <a:noFill/>
        </p:spPr>
        <p:txBody>
          <a:bodyPr wrap="square" rtlCol="0">
            <a:spAutoFit/>
          </a:bodyPr>
          <a:lstStyle/>
          <a:p>
            <a:r>
              <a:rPr lang="nb-NO" sz="2800" dirty="0">
                <a:solidFill>
                  <a:schemeClr val="bg1"/>
                </a:solidFill>
                <a:latin typeface="Arial Black" panose="020B0A04020102020204" pitchFamily="34" charset="0"/>
              </a:rPr>
              <a:t>Politikerskolen i PP</a:t>
            </a:r>
          </a:p>
        </p:txBody>
      </p:sp>
      <p:pic>
        <p:nvPicPr>
          <p:cNvPr id="3" name="Bilde 2">
            <a:extLst>
              <a:ext uri="{FF2B5EF4-FFF2-40B4-BE49-F238E27FC236}">
                <a16:creationId xmlns:a16="http://schemas.microsoft.com/office/drawing/2014/main" id="{F8E7E212-8D8E-0115-472F-012EBDBF71F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56240" y="5733256"/>
            <a:ext cx="3504706" cy="647183"/>
          </a:xfrm>
          <a:prstGeom prst="rect">
            <a:avLst/>
          </a:prstGeom>
        </p:spPr>
      </p:pic>
      <p:sp>
        <p:nvSpPr>
          <p:cNvPr id="5" name="Tittel 4">
            <a:extLst>
              <a:ext uri="{FF2B5EF4-FFF2-40B4-BE49-F238E27FC236}">
                <a16:creationId xmlns:a16="http://schemas.microsoft.com/office/drawing/2014/main" id="{CEBD67AB-9FAD-10FD-CCEA-1AD70C77C855}"/>
              </a:ext>
            </a:extLst>
          </p:cNvPr>
          <p:cNvSpPr>
            <a:spLocks noGrp="1"/>
          </p:cNvSpPr>
          <p:nvPr>
            <p:ph type="title"/>
          </p:nvPr>
        </p:nvSpPr>
        <p:spPr>
          <a:xfrm>
            <a:off x="407369" y="685801"/>
            <a:ext cx="10513168" cy="523220"/>
          </a:xfrm>
        </p:spPr>
        <p:txBody>
          <a:bodyPr>
            <a:normAutofit fontScale="90000"/>
          </a:bodyPr>
          <a:lstStyle/>
          <a:p>
            <a:pPr algn="ctr"/>
            <a:r>
              <a:rPr lang="nb-NO" sz="4000" dirty="0"/>
              <a:t>Etiske retningslinjer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Effect transition="in" filter="fade">
                                      <p:cBhvr>
                                        <p:cTn id="7" dur="100"/>
                                        <p:tgtEl>
                                          <p:spTgt spid="22531">
                                            <p:txEl>
                                              <p:pRg st="0" end="0"/>
                                            </p:txEl>
                                          </p:spTgt>
                                        </p:tgtEl>
                                      </p:cBhvr>
                                    </p:animEffect>
                                    <p:anim calcmode="lin" valueType="num">
                                      <p:cBhvr>
                                        <p:cTn id="8" dur="400" fill="hold"/>
                                        <p:tgtEl>
                                          <p:spTgt spid="22531">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22531">
                                            <p:txEl>
                                              <p:pRg st="0" end="0"/>
                                            </p:txEl>
                                          </p:spTgt>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22531">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22531">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3" presetClass="entr" presetSubtype="0" fill="hold" grpId="0" nodeType="clickEffect">
                                  <p:stCondLst>
                                    <p:cond delay="0"/>
                                  </p:stCondLst>
                                  <p:childTnLst>
                                    <p:set>
                                      <p:cBhvr>
                                        <p:cTn id="15" dur="1" fill="hold">
                                          <p:stCondLst>
                                            <p:cond delay="0"/>
                                          </p:stCondLst>
                                        </p:cTn>
                                        <p:tgtEl>
                                          <p:spTgt spid="22531">
                                            <p:txEl>
                                              <p:pRg st="1" end="1"/>
                                            </p:txEl>
                                          </p:spTgt>
                                        </p:tgtEl>
                                        <p:attrNameLst>
                                          <p:attrName>style.visibility</p:attrName>
                                        </p:attrNameLst>
                                      </p:cBhvr>
                                      <p:to>
                                        <p:strVal val="visible"/>
                                      </p:to>
                                    </p:set>
                                    <p:animEffect transition="in" filter="fade">
                                      <p:cBhvr>
                                        <p:cTn id="16" dur="100"/>
                                        <p:tgtEl>
                                          <p:spTgt spid="22531">
                                            <p:txEl>
                                              <p:pRg st="1" end="1"/>
                                            </p:txEl>
                                          </p:spTgt>
                                        </p:tgtEl>
                                      </p:cBhvr>
                                    </p:animEffect>
                                    <p:anim calcmode="lin" valueType="num">
                                      <p:cBhvr>
                                        <p:cTn id="17" dur="400" fill="hold"/>
                                        <p:tgtEl>
                                          <p:spTgt spid="22531">
                                            <p:txEl>
                                              <p:pRg st="1" end="1"/>
                                            </p:txEl>
                                          </p:spTgt>
                                        </p:tgtEl>
                                        <p:attrNameLst>
                                          <p:attrName>ppt_x</p:attrName>
                                        </p:attrNameLst>
                                      </p:cBhvr>
                                      <p:tavLst>
                                        <p:tav tm="0">
                                          <p:val>
                                            <p:strVal val="#ppt_x"/>
                                          </p:val>
                                        </p:tav>
                                        <p:tav tm="100000">
                                          <p:val>
                                            <p:strVal val="#ppt_x"/>
                                          </p:val>
                                        </p:tav>
                                      </p:tavLst>
                                    </p:anim>
                                    <p:anim calcmode="lin" valueType="num">
                                      <p:cBhvr>
                                        <p:cTn id="18" dur="400" fill="hold"/>
                                        <p:tgtEl>
                                          <p:spTgt spid="22531">
                                            <p:txEl>
                                              <p:pRg st="1" end="1"/>
                                            </p:txEl>
                                          </p:spTgt>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22531">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22531">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2135560" y="283658"/>
            <a:ext cx="6228692" cy="1357526"/>
          </a:xfrm>
        </p:spPr>
        <p:txBody>
          <a:bodyPr>
            <a:normAutofit fontScale="90000"/>
          </a:bodyPr>
          <a:lstStyle/>
          <a:p>
            <a:pPr marR="59690" algn="ctr">
              <a:lnSpc>
                <a:spcPct val="107000"/>
              </a:lnSpc>
              <a:spcAft>
                <a:spcPts val="800"/>
              </a:spcAft>
            </a:pPr>
            <a:r>
              <a:rPr lang="nb-NO" sz="32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HANDLINGSPROGRAM</a:t>
            </a:r>
            <a:r>
              <a:rPr lang="nb-NO" sz="3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nb-NO" sz="3200" b="1" i="1" dirty="0">
                <a:solidFill>
                  <a:srgbClr val="000000"/>
                </a:solidFill>
                <a:latin typeface="Calibri" panose="020F0502020204030204" pitchFamily="34" charset="0"/>
                <a:ea typeface="Calibri" panose="020F0502020204030204" pitchFamily="34" charset="0"/>
                <a:cs typeface="Times New Roman" panose="02020603050405020304" pitchFamily="18" charset="0"/>
              </a:rPr>
              <a:t>2021-2025</a:t>
            </a:r>
            <a:br>
              <a:rPr lang="nb-NO" sz="2400" dirty="0">
                <a:latin typeface="Calibri" panose="020F0502020204030204" pitchFamily="34" charset="0"/>
                <a:ea typeface="Calibri" panose="020F0502020204030204" pitchFamily="34" charset="0"/>
                <a:cs typeface="Times New Roman" panose="02020603050405020304" pitchFamily="18" charset="0"/>
              </a:rPr>
            </a:br>
            <a:endParaRPr lang="nb-NO" altLang="nb-NO" dirty="0">
              <a:latin typeface="Arial Black" panose="020B0A04020102020204" pitchFamily="34" charset="0"/>
            </a:endParaRPr>
          </a:p>
        </p:txBody>
      </p:sp>
      <p:sp>
        <p:nvSpPr>
          <p:cNvPr id="23555" name="Rectangle 3"/>
          <p:cNvSpPr>
            <a:spLocks noGrp="1" noChangeArrowheads="1"/>
          </p:cNvSpPr>
          <p:nvPr>
            <p:ph idx="1"/>
          </p:nvPr>
        </p:nvSpPr>
        <p:spPr>
          <a:xfrm>
            <a:off x="1919536" y="4190334"/>
            <a:ext cx="7488832" cy="1254889"/>
          </a:xfrm>
        </p:spPr>
        <p:txBody>
          <a:bodyPr>
            <a:normAutofit/>
          </a:bodyPr>
          <a:lstStyle/>
          <a:p>
            <a:pPr eaLnBrk="1" hangingPunct="1">
              <a:lnSpc>
                <a:spcPct val="90000"/>
              </a:lnSpc>
              <a:buFontTx/>
              <a:buNone/>
            </a:pPr>
            <a:r>
              <a:rPr lang="nb-NO" altLang="nb-NO" dirty="0"/>
              <a:t> </a:t>
            </a:r>
            <a:endParaRPr lang="nb-NO" altLang="nb-NO" dirty="0">
              <a:latin typeface="Arial Black" panose="020B0A04020102020204" pitchFamily="34" charset="0"/>
            </a:endParaRPr>
          </a:p>
        </p:txBody>
      </p:sp>
      <p:sp>
        <p:nvSpPr>
          <p:cNvPr id="2" name="TekstSylinder 1">
            <a:extLst>
              <a:ext uri="{FF2B5EF4-FFF2-40B4-BE49-F238E27FC236}">
                <a16:creationId xmlns:a16="http://schemas.microsoft.com/office/drawing/2014/main" id="{542E6FFA-DC3F-0EAD-51DA-C90F91FF80AC}"/>
              </a:ext>
            </a:extLst>
          </p:cNvPr>
          <p:cNvSpPr txBox="1"/>
          <p:nvPr/>
        </p:nvSpPr>
        <p:spPr>
          <a:xfrm>
            <a:off x="335360" y="5733256"/>
            <a:ext cx="4104456" cy="523220"/>
          </a:xfrm>
          <a:prstGeom prst="rect">
            <a:avLst/>
          </a:prstGeom>
          <a:noFill/>
        </p:spPr>
        <p:txBody>
          <a:bodyPr wrap="square" rtlCol="0">
            <a:spAutoFit/>
          </a:bodyPr>
          <a:lstStyle/>
          <a:p>
            <a:r>
              <a:rPr lang="nb-NO" sz="2800" dirty="0">
                <a:solidFill>
                  <a:schemeClr val="bg1"/>
                </a:solidFill>
                <a:latin typeface="Arial Black" panose="020B0A04020102020204" pitchFamily="34" charset="0"/>
              </a:rPr>
              <a:t>Politikerskolen i PP</a:t>
            </a:r>
          </a:p>
        </p:txBody>
      </p:sp>
      <p:pic>
        <p:nvPicPr>
          <p:cNvPr id="3" name="Bilde 2">
            <a:extLst>
              <a:ext uri="{FF2B5EF4-FFF2-40B4-BE49-F238E27FC236}">
                <a16:creationId xmlns:a16="http://schemas.microsoft.com/office/drawing/2014/main" id="{BEBB64DF-04E5-EEB5-E42C-B818C8BDB8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56240" y="5733256"/>
            <a:ext cx="3504706" cy="647183"/>
          </a:xfrm>
          <a:prstGeom prst="rect">
            <a:avLst/>
          </a:prstGeom>
        </p:spPr>
      </p:pic>
      <p:pic>
        <p:nvPicPr>
          <p:cNvPr id="4" name="Bilde 3">
            <a:extLst>
              <a:ext uri="{FF2B5EF4-FFF2-40B4-BE49-F238E27FC236}">
                <a16:creationId xmlns:a16="http://schemas.microsoft.com/office/drawing/2014/main" id="{ED65BD03-C64F-F18F-67FE-B2FF4EA748A0}"/>
              </a:ext>
            </a:extLst>
          </p:cNvPr>
          <p:cNvPicPr>
            <a:picLocks noChangeAspect="1"/>
          </p:cNvPicPr>
          <p:nvPr/>
        </p:nvPicPr>
        <p:blipFill>
          <a:blip r:embed="rId4"/>
          <a:stretch>
            <a:fillRect/>
          </a:stretch>
        </p:blipFill>
        <p:spPr>
          <a:xfrm>
            <a:off x="2724824" y="856549"/>
            <a:ext cx="5243384" cy="3962189"/>
          </a:xfrm>
          <a:prstGeom prst="rect">
            <a:avLst/>
          </a:prstGeom>
        </p:spPr>
      </p:pic>
      <p:sp>
        <p:nvSpPr>
          <p:cNvPr id="6" name="TekstSylinder 5">
            <a:extLst>
              <a:ext uri="{FF2B5EF4-FFF2-40B4-BE49-F238E27FC236}">
                <a16:creationId xmlns:a16="http://schemas.microsoft.com/office/drawing/2014/main" id="{E3745278-9FE7-F60C-3C35-E42C30B563F0}"/>
              </a:ext>
            </a:extLst>
          </p:cNvPr>
          <p:cNvSpPr txBox="1"/>
          <p:nvPr/>
        </p:nvSpPr>
        <p:spPr>
          <a:xfrm>
            <a:off x="3719736" y="3970796"/>
            <a:ext cx="3672408" cy="604232"/>
          </a:xfrm>
          <a:prstGeom prst="rect">
            <a:avLst/>
          </a:prstGeom>
          <a:noFill/>
        </p:spPr>
        <p:txBody>
          <a:bodyPr wrap="square" rtlCol="0">
            <a:spAutoFit/>
          </a:bodyPr>
          <a:lstStyle/>
          <a:p>
            <a:endParaRPr lang="nb-NO" dirty="0"/>
          </a:p>
        </p:txBody>
      </p:sp>
      <p:pic>
        <p:nvPicPr>
          <p:cNvPr id="7" name="Bilde 6">
            <a:extLst>
              <a:ext uri="{FF2B5EF4-FFF2-40B4-BE49-F238E27FC236}">
                <a16:creationId xmlns:a16="http://schemas.microsoft.com/office/drawing/2014/main" id="{8964DF2F-66CE-B8E1-FF3A-95C9D78DFE50}"/>
              </a:ext>
            </a:extLst>
          </p:cNvPr>
          <p:cNvPicPr>
            <a:picLocks noChangeAspect="1"/>
          </p:cNvPicPr>
          <p:nvPr/>
        </p:nvPicPr>
        <p:blipFill>
          <a:blip r:embed="rId5"/>
          <a:stretch>
            <a:fillRect/>
          </a:stretch>
        </p:blipFill>
        <p:spPr>
          <a:xfrm>
            <a:off x="3647728" y="4658771"/>
            <a:ext cx="4261473" cy="786452"/>
          </a:xfrm>
          <a:prstGeom prst="rect">
            <a:avLst/>
          </a:prstGeom>
        </p:spPr>
      </p:pic>
      <p:sp>
        <p:nvSpPr>
          <p:cNvPr id="10" name="TekstSylinder 9">
            <a:extLst>
              <a:ext uri="{FF2B5EF4-FFF2-40B4-BE49-F238E27FC236}">
                <a16:creationId xmlns:a16="http://schemas.microsoft.com/office/drawing/2014/main" id="{65DCA052-15DC-D868-CA2D-27459AF786FD}"/>
              </a:ext>
            </a:extLst>
          </p:cNvPr>
          <p:cNvSpPr txBox="1"/>
          <p:nvPr/>
        </p:nvSpPr>
        <p:spPr>
          <a:xfrm>
            <a:off x="4151784" y="323896"/>
            <a:ext cx="1336983" cy="369332"/>
          </a:xfrm>
          <a:prstGeom prst="rect">
            <a:avLst/>
          </a:prstGeom>
          <a:noFill/>
        </p:spPr>
        <p:txBody>
          <a:bodyPr wrap="square" rtlCol="0">
            <a:spAutoFit/>
          </a:bodyPr>
          <a:lstStyle/>
          <a:p>
            <a:pPr algn="ctr"/>
            <a:endParaRPr lang="nb-NO"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3554"/>
                                        </p:tgtEl>
                                        <p:attrNameLst>
                                          <p:attrName>style.visibility</p:attrName>
                                        </p:attrNameLst>
                                      </p:cBhvr>
                                      <p:to>
                                        <p:strVal val="visible"/>
                                      </p:to>
                                    </p:set>
                                    <p:animEffect transition="in" filter="diamond(in)">
                                      <p:cBhvr>
                                        <p:cTn id="7" dur="2000"/>
                                        <p:tgtEl>
                                          <p:spTgt spid="2355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3555">
                                            <p:txEl>
                                              <p:pRg st="0" end="0"/>
                                            </p:txEl>
                                          </p:spTgt>
                                        </p:tgtEl>
                                        <p:attrNameLst>
                                          <p:attrName>style.visibility</p:attrName>
                                        </p:attrNameLst>
                                      </p:cBhvr>
                                      <p:to>
                                        <p:strVal val="visible"/>
                                      </p:to>
                                    </p:set>
                                    <p:animEffect transition="in" filter="circle(in)">
                                      <p:cBhvr>
                                        <p:cTn id="12" dur="2000"/>
                                        <p:tgtEl>
                                          <p:spTgt spid="2355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p:bldP spid="2355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Rectangle 4"/>
          <p:cNvSpPr>
            <a:spLocks noGrp="1" noChangeArrowheads="1"/>
          </p:cNvSpPr>
          <p:nvPr>
            <p:ph type="title"/>
          </p:nvPr>
        </p:nvSpPr>
        <p:spPr>
          <a:xfrm>
            <a:off x="335360" y="188915"/>
            <a:ext cx="10729192" cy="4536230"/>
          </a:xfrm>
        </p:spPr>
        <p:txBody>
          <a:bodyPr rtlCol="0">
            <a:normAutofit/>
          </a:bodyPr>
          <a:lstStyle/>
          <a:p>
            <a:pPr algn="ctr">
              <a:defRPr/>
            </a:pPr>
            <a:br>
              <a:rPr lang="nb-NO" altLang="nb-NO" sz="2800" dirty="0"/>
            </a:br>
            <a:r>
              <a:rPr lang="nb-NO" altLang="nb-NO" sz="8000" dirty="0">
                <a:solidFill>
                  <a:schemeClr val="accent2">
                    <a:lumMod val="50000"/>
                  </a:schemeClr>
                </a:solidFill>
                <a:latin typeface="Arial Black" panose="020B0A04020102020204" pitchFamily="34" charset="0"/>
              </a:rPr>
              <a:t>LYKKE TIL med kurset!</a:t>
            </a:r>
          </a:p>
        </p:txBody>
      </p:sp>
      <p:sp>
        <p:nvSpPr>
          <p:cNvPr id="2" name="TekstSylinder 1">
            <a:extLst>
              <a:ext uri="{FF2B5EF4-FFF2-40B4-BE49-F238E27FC236}">
                <a16:creationId xmlns:a16="http://schemas.microsoft.com/office/drawing/2014/main" id="{7D59DB86-0B72-5821-ED97-527C1B34D77B}"/>
              </a:ext>
            </a:extLst>
          </p:cNvPr>
          <p:cNvSpPr txBox="1"/>
          <p:nvPr/>
        </p:nvSpPr>
        <p:spPr>
          <a:xfrm>
            <a:off x="335360" y="5733256"/>
            <a:ext cx="4104456" cy="523220"/>
          </a:xfrm>
          <a:prstGeom prst="rect">
            <a:avLst/>
          </a:prstGeom>
          <a:noFill/>
        </p:spPr>
        <p:txBody>
          <a:bodyPr wrap="square" rtlCol="0">
            <a:spAutoFit/>
          </a:bodyPr>
          <a:lstStyle/>
          <a:p>
            <a:r>
              <a:rPr lang="nb-NO" sz="2800" dirty="0">
                <a:solidFill>
                  <a:schemeClr val="bg1"/>
                </a:solidFill>
                <a:latin typeface="Arial Black" panose="020B0A04020102020204" pitchFamily="34" charset="0"/>
              </a:rPr>
              <a:t>Politikerskolen i PP</a:t>
            </a:r>
          </a:p>
        </p:txBody>
      </p:sp>
      <p:pic>
        <p:nvPicPr>
          <p:cNvPr id="3" name="Bilde 2">
            <a:extLst>
              <a:ext uri="{FF2B5EF4-FFF2-40B4-BE49-F238E27FC236}">
                <a16:creationId xmlns:a16="http://schemas.microsoft.com/office/drawing/2014/main" id="{879B031E-1C75-AB36-9943-36F37D78EE2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56240" y="5733256"/>
            <a:ext cx="3504706" cy="647183"/>
          </a:xfrm>
          <a:prstGeom prst="rect">
            <a:avLst/>
          </a:prstGeom>
        </p:spPr>
      </p:pic>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Stort arrangement">
  <a:themeElements>
    <a:clrScheme name="Stort arrangement">
      <a:dk1>
        <a:sysClr val="windowText" lastClr="000000"/>
      </a:dk1>
      <a:lt1>
        <a:sysClr val="window" lastClr="FFFFFF"/>
      </a:lt1>
      <a:dk2>
        <a:srgbClr val="424242"/>
      </a:dk2>
      <a:lt2>
        <a:srgbClr val="C8C8C8"/>
      </a:lt2>
      <a:accent1>
        <a:srgbClr val="346492"/>
      </a:accent1>
      <a:accent2>
        <a:srgbClr val="6DA5D4"/>
      </a:accent2>
      <a:accent3>
        <a:srgbClr val="538C79"/>
      </a:accent3>
      <a:accent4>
        <a:srgbClr val="93B75D"/>
      </a:accent4>
      <a:accent5>
        <a:srgbClr val="DEB050"/>
      </a:accent5>
      <a:accent6>
        <a:srgbClr val="BB5354"/>
      </a:accent6>
      <a:hlink>
        <a:srgbClr val="3289DD"/>
      </a:hlink>
      <a:folHlink>
        <a:srgbClr val="859EB6"/>
      </a:folHlink>
    </a:clrScheme>
    <a:fontScheme name="Stort arrangem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tort arrangem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E3530EC-BA5B-407C-9B36-00820F39551C}"/>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TM04033927[[fn=Stort arrangement]]</Template>
  <TotalTime>2440</TotalTime>
  <Words>1022</Words>
  <Application>Microsoft Office PowerPoint</Application>
  <PresentationFormat>Widescreen</PresentationFormat>
  <Paragraphs>111</Paragraphs>
  <Slides>9</Slides>
  <Notes>8</Notes>
  <HiddenSlides>0</HiddenSlides>
  <MMClips>0</MMClips>
  <ScaleCrop>false</ScaleCrop>
  <HeadingPairs>
    <vt:vector size="6" baseType="variant">
      <vt:variant>
        <vt:lpstr>Brukte skrifter</vt:lpstr>
      </vt:variant>
      <vt:variant>
        <vt:i4>5</vt:i4>
      </vt:variant>
      <vt:variant>
        <vt:lpstr>Tema</vt:lpstr>
      </vt:variant>
      <vt:variant>
        <vt:i4>1</vt:i4>
      </vt:variant>
      <vt:variant>
        <vt:lpstr>Lysbildetitler</vt:lpstr>
      </vt:variant>
      <vt:variant>
        <vt:i4>9</vt:i4>
      </vt:variant>
    </vt:vector>
  </HeadingPairs>
  <TitlesOfParts>
    <vt:vector size="15" baseType="lpstr">
      <vt:lpstr>Arial</vt:lpstr>
      <vt:lpstr>Arial Black</vt:lpstr>
      <vt:lpstr>Calibri</vt:lpstr>
      <vt:lpstr>Calibri Light</vt:lpstr>
      <vt:lpstr>Impact</vt:lpstr>
      <vt:lpstr>Stort arrangement</vt:lpstr>
      <vt:lpstr>PowerPoint-presentasjon</vt:lpstr>
      <vt:lpstr>PowerPoint-presentasjon</vt:lpstr>
      <vt:lpstr>PowerPoint-presentasjon</vt:lpstr>
      <vt:lpstr>Organisasjonskart</vt:lpstr>
      <vt:lpstr>Vedtekter og etiske retningslinjer</vt:lpstr>
      <vt:lpstr>Hvorfor trenger vi vedtekter? </vt:lpstr>
      <vt:lpstr>Etiske retningslinjer</vt:lpstr>
      <vt:lpstr>HANDLINGSPROGRAM  2021-2025 </vt:lpstr>
      <vt:lpstr> LYKKE TIL med kurset!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Lysbilde 1</dc:title>
  <dc:creator>Åsmund og Mari</dc:creator>
  <cp:lastModifiedBy>Britt Hege Monsen Vestlie</cp:lastModifiedBy>
  <cp:revision>52</cp:revision>
  <dcterms:created xsi:type="dcterms:W3CDTF">2006-03-09T12:37:50Z</dcterms:created>
  <dcterms:modified xsi:type="dcterms:W3CDTF">2023-05-10T18:39:44Z</dcterms:modified>
</cp:coreProperties>
</file>